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2" r:id="rId5"/>
    <p:sldMasterId id="2147483654" r:id="rId6"/>
    <p:sldMasterId id="2147483659" r:id="rId7"/>
    <p:sldMasterId id="2147483672" r:id="rId8"/>
  </p:sldMasterIdLst>
  <p:notesMasterIdLst>
    <p:notesMasterId r:id="rId18"/>
  </p:notesMasterIdLst>
  <p:handoutMasterIdLst>
    <p:handoutMasterId r:id="rId19"/>
  </p:handoutMasterIdLst>
  <p:sldIdLst>
    <p:sldId id="318" r:id="rId9"/>
    <p:sldId id="320" r:id="rId10"/>
    <p:sldId id="340" r:id="rId11"/>
    <p:sldId id="337" r:id="rId12"/>
    <p:sldId id="341" r:id="rId13"/>
    <p:sldId id="343" r:id="rId14"/>
    <p:sldId id="344" r:id="rId15"/>
    <p:sldId id="342" r:id="rId16"/>
    <p:sldId id="339" r:id="rId17"/>
  </p:sldIdLst>
  <p:sldSz cx="12192000" cy="685800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pitchFamily="8" charset="0"/>
        <a:ea typeface="ＭＳ Ｐゴシック" pitchFamily="8" charset="-128"/>
        <a:cs typeface="ＭＳ Ｐゴシック" pitchFamily="8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026E"/>
    <a:srgbClr val="005C66"/>
    <a:srgbClr val="EFEFEF"/>
    <a:srgbClr val="822F5A"/>
    <a:srgbClr val="21677E"/>
    <a:srgbClr val="8A7967"/>
    <a:srgbClr val="766A62"/>
    <a:srgbClr val="607869"/>
    <a:srgbClr val="706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51" autoAdjust="0"/>
  </p:normalViewPr>
  <p:slideViewPr>
    <p:cSldViewPr>
      <p:cViewPr>
        <p:scale>
          <a:sx n="90" d="100"/>
          <a:sy n="90" d="100"/>
        </p:scale>
        <p:origin x="1356" y="4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532E9E7-7941-6F4D-85AE-83239D80B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88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18050"/>
            <a:ext cx="49784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 eaLnBrk="0" hangingPunct="0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81D9BDA-A9D8-584B-A11D-6D04F5753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78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4" charset="-128"/>
        <a:cs typeface="ＭＳ Ｐゴシック" pitchFamily="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1D9BDA-A9D8-584B-A11D-6D04F575323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13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1D9BDA-A9D8-584B-A11D-6D04F575323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36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1D9BDA-A9D8-584B-A11D-6D04F575323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06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24000" y="3582000"/>
            <a:ext cx="10363200" cy="684600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24000" y="4572000"/>
            <a:ext cx="85344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24000" y="3582000"/>
            <a:ext cx="10363200" cy="684600"/>
          </a:xfrm>
          <a:prstGeom prst="rect">
            <a:avLst/>
          </a:prstGeom>
        </p:spPr>
        <p:txBody>
          <a:bodyPr vert="horz"/>
          <a:lstStyle>
            <a:lvl1pPr algn="l"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24000" y="4572000"/>
            <a:ext cx="85344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4000" y="3536488"/>
            <a:ext cx="10363200" cy="684600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4000" y="4419000"/>
            <a:ext cx="85344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85344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97200"/>
            <a:ext cx="10871200" cy="4572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800000"/>
            <a:ext cx="508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00000"/>
            <a:ext cx="508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put -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1556792"/>
            <a:ext cx="4439816" cy="48965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4439816" y="1556792"/>
            <a:ext cx="7752184" cy="48965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800000"/>
            <a:ext cx="3381400" cy="4572000"/>
          </a:xfrm>
        </p:spPr>
        <p:txBody>
          <a:bodyPr anchor="ctr"/>
          <a:lstStyle>
            <a:lvl1pPr>
              <a:defRPr sz="2800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>
              <a:defRPr sz="2400">
                <a:latin typeface="Courier New" panose="02070309020205020404" pitchFamily="49" charset="0"/>
                <a:cs typeface="Courier New" panose="02070309020205020404" pitchFamily="49" charset="0"/>
              </a:defRPr>
            </a:lvl2pPr>
            <a:lvl3pPr>
              <a:defRPr sz="2000">
                <a:latin typeface="Courier New" panose="02070309020205020404" pitchFamily="49" charset="0"/>
                <a:cs typeface="Courier New" panose="02070309020205020404" pitchFamily="49" charset="0"/>
              </a:defRPr>
            </a:lvl3pPr>
            <a:lvl4pPr>
              <a:defRPr sz="1800">
                <a:latin typeface="Courier New" panose="02070309020205020404" pitchFamily="49" charset="0"/>
                <a:cs typeface="Courier New" panose="02070309020205020404" pitchFamily="49" charset="0"/>
              </a:defRPr>
            </a:lvl4pPr>
            <a:lvl5pPr>
              <a:defRPr sz="1800">
                <a:latin typeface="Courier New" panose="02070309020205020404" pitchFamily="49" charset="0"/>
                <a:cs typeface="Courier New" panose="02070309020205020404" pitchFamily="49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6808" y="1800000"/>
            <a:ext cx="676577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439816" y="1556792"/>
            <a:ext cx="0" cy="489654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 userDrawn="1"/>
        </p:nvSpPr>
        <p:spPr>
          <a:xfrm>
            <a:off x="118346" y="2528900"/>
            <a:ext cx="615553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GB" sz="2800" b="1" cap="small" baseline="0" dirty="0">
                <a:latin typeface="Courier New" panose="02070309020205020404" pitchFamily="49" charset="0"/>
                <a:cs typeface="Courier New" panose="02070309020205020404" pitchFamily="49" charset="0"/>
              </a:rPr>
              <a:t>Inside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1480800" y="2528900"/>
            <a:ext cx="615553" cy="29523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GB" sz="2800" b="1" cap="small" baseline="0" dirty="0">
                <a:latin typeface="Courier New" panose="02070309020205020404" pitchFamily="49" charset="0"/>
                <a:cs typeface="Courier New" panose="02070309020205020404" pitchFamily="49" charset="0"/>
              </a:rPr>
              <a:t>Outside</a:t>
            </a:r>
          </a:p>
        </p:txBody>
      </p:sp>
    </p:spTree>
    <p:extLst>
      <p:ext uri="{BB962C8B-B14F-4D97-AF65-F5344CB8AC3E}">
        <p14:creationId xmlns:p14="http://schemas.microsoft.com/office/powerpoint/2010/main" val="76387132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09600" y="1897063"/>
            <a:ext cx="10871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915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82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theme" Target="../theme/theme1.xml"/><Relationship Id="rId9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624418" y="6475414"/>
            <a:ext cx="5369983" cy="230187"/>
          </a:xfrm>
          <a:prstGeom prst="rect">
            <a:avLst/>
          </a:prstGeom>
          <a:noFill/>
        </p:spPr>
        <p:txBody>
          <a:bodyPr lIns="0" r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900">
                <a:solidFill>
                  <a:srgbClr val="8A7967"/>
                </a:solidFill>
                <a:latin typeface="Arial" pitchFamily="8" charset="0"/>
              </a:rPr>
              <a:t>MRC/CSO Social and Public Health Sciences Unit, University of Glasgow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139" y="1426109"/>
            <a:ext cx="3014695" cy="2007787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6116023" y="1340768"/>
            <a:ext cx="0" cy="1656184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9185796" y="1318641"/>
            <a:ext cx="0" cy="1656184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71" y="1426534"/>
            <a:ext cx="3005384" cy="20015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54" y="1432562"/>
            <a:ext cx="3002693" cy="199979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114" y="1432559"/>
            <a:ext cx="2996340" cy="19955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98"/>
            <a:ext cx="4583832" cy="14066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ＭＳ Ｐゴシック" pitchFamily="4" charset="-128"/>
          <a:cs typeface="ＭＳ Ｐゴシック" pitchFamily="4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 sz="3200">
          <a:solidFill>
            <a:schemeClr val="tx1"/>
          </a:solidFill>
          <a:latin typeface="+mn-lt"/>
          <a:ea typeface="ＭＳ Ｐゴシック" pitchFamily="4" charset="-128"/>
          <a:cs typeface="ＭＳ Ｐゴシック" pitchFamily="4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 sz="28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 sz="1600">
          <a:solidFill>
            <a:schemeClr val="tx1"/>
          </a:solidFill>
          <a:latin typeface="+mn-lt"/>
          <a:ea typeface="ＭＳ Ｐゴシック" pitchFamily="-1" charset="-128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–"/>
        <a:defRPr sz="1400">
          <a:solidFill>
            <a:schemeClr val="tx1"/>
          </a:solidFill>
          <a:latin typeface="+mn-lt"/>
          <a:ea typeface="ＭＳ Ｐゴシック" pitchFamily="-1" charset="-128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139" y="1426109"/>
            <a:ext cx="3014695" cy="2007787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624418" y="6475414"/>
            <a:ext cx="5369983" cy="230187"/>
          </a:xfrm>
          <a:prstGeom prst="rect">
            <a:avLst/>
          </a:prstGeom>
          <a:noFill/>
        </p:spPr>
        <p:txBody>
          <a:bodyPr lIns="0" r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900">
                <a:solidFill>
                  <a:srgbClr val="8A7967"/>
                </a:solidFill>
                <a:latin typeface="Arial" pitchFamily="8" charset="0"/>
              </a:rPr>
              <a:t>MRC/CSO Social and Public Health Sciences Unit, University of Glasgow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116023" y="1340768"/>
            <a:ext cx="0" cy="1656184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9185796" y="1318641"/>
            <a:ext cx="0" cy="1656184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71" y="1426534"/>
            <a:ext cx="3005384" cy="20015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54" y="1432562"/>
            <a:ext cx="3002693" cy="19997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114" y="1432559"/>
            <a:ext cx="2996340" cy="19955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98"/>
            <a:ext cx="4583832" cy="14066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4" charset="-128"/>
          <a:cs typeface="ＭＳ Ｐゴシック" pitchFamily="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8" charset="0"/>
        <a:buChar char="•"/>
        <a:defRPr sz="3200" kern="1200">
          <a:solidFill>
            <a:schemeClr val="tx1"/>
          </a:solidFill>
          <a:latin typeface="+mn-lt"/>
          <a:ea typeface="ＭＳ Ｐゴシック" pitchFamily="4" charset="-128"/>
          <a:cs typeface="ＭＳ Ｐゴシック" pitchFamily="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8" charset="0"/>
        <a:buChar char="–"/>
        <a:defRPr sz="28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8" charset="0"/>
        <a:buChar char="•"/>
        <a:defRPr sz="24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8" charset="0"/>
        <a:buChar char="–"/>
        <a:defRPr sz="20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8" charset="0"/>
        <a:buChar char="»"/>
        <a:defRPr sz="20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97063"/>
            <a:ext cx="10871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8789"/>
            <a:ext cx="108712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624418" y="1447800"/>
            <a:ext cx="10847916" cy="0"/>
          </a:xfrm>
          <a:prstGeom prst="line">
            <a:avLst/>
          </a:prstGeom>
          <a:noFill/>
          <a:ln w="19050" cap="flat" cmpd="sng" algn="ctr">
            <a:solidFill>
              <a:srgbClr val="8A796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endParaRPr lang="en-US" sz="2400" dirty="0">
              <a:latin typeface="Times" pitchFamily="-1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418" y="6475414"/>
            <a:ext cx="5369983" cy="230187"/>
          </a:xfrm>
          <a:prstGeom prst="rect">
            <a:avLst/>
          </a:prstGeom>
          <a:noFill/>
        </p:spPr>
        <p:txBody>
          <a:bodyPr lIns="0" r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900">
                <a:solidFill>
                  <a:srgbClr val="8A7967"/>
                </a:solidFill>
                <a:latin typeface="Arial" pitchFamily="8" charset="0"/>
              </a:rPr>
              <a:t>MRC/CSO Social and Public Health Sciences Unit, University of Glasgow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74" r:id="rId4"/>
    <p:sldLayoutId id="2147483658" r:id="rId5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ＭＳ Ｐゴシック" pitchFamily="4" charset="-128"/>
          <a:cs typeface="ＭＳ Ｐゴシック" pitchFamily="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4" charset="0"/>
          <a:ea typeface="ＭＳ Ｐゴシック" pitchFamily="4" charset="-128"/>
          <a:cs typeface="ＭＳ Ｐゴシック" pitchFamily="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pitchFamily="4" charset="-128"/>
          <a:cs typeface="ＭＳ Ｐゴシック" pitchFamily="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ＭＳ Ｐゴシック" pitchFamily="-1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ea typeface="ＭＳ Ｐゴシック" pitchFamily="-1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 i="1">
          <a:solidFill>
            <a:schemeClr val="tx1"/>
          </a:solidFill>
          <a:latin typeface="+mn-lt"/>
          <a:ea typeface="ＭＳ Ｐゴシック" pitchFamily="-1" charset="-128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24418" y="1447800"/>
            <a:ext cx="10847916" cy="0"/>
          </a:xfrm>
          <a:prstGeom prst="line">
            <a:avLst/>
          </a:prstGeom>
          <a:noFill/>
          <a:ln w="19050" cap="flat" cmpd="sng" algn="ctr">
            <a:solidFill>
              <a:srgbClr val="8A796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endParaRPr lang="en-US" sz="2400" dirty="0">
              <a:latin typeface="Times" pitchFamily="-1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24418" y="6475414"/>
            <a:ext cx="5369983" cy="230187"/>
          </a:xfrm>
          <a:prstGeom prst="rect">
            <a:avLst/>
          </a:prstGeom>
          <a:noFill/>
        </p:spPr>
        <p:txBody>
          <a:bodyPr lIns="0" r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900">
                <a:solidFill>
                  <a:srgbClr val="8A7967"/>
                </a:solidFill>
                <a:latin typeface="Arial" pitchFamily="8" charset="0"/>
              </a:rPr>
              <a:t>MRC/CSO Social and Public Health Sciences Unit, University of Glasgow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97063"/>
            <a:ext cx="10871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98"/>
            <a:ext cx="4583832" cy="140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6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4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.chueca-del.cerro.1@research.gla.ac.uk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A24A6A3-F675-48AD-ADC1-7FAA1D603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74302"/>
            <a:ext cx="1853442" cy="13418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75EAE1-9E50-4922-AA27-4F95112EE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  <p:sp>
        <p:nvSpPr>
          <p:cNvPr id="14" name="Text Box 4">
            <a:extLst>
              <a:ext uri="{FF2B5EF4-FFF2-40B4-BE49-F238E27FC236}">
                <a16:creationId xmlns:a16="http://schemas.microsoft.com/office/drawing/2014/main" id="{6512C3C9-06DC-496B-8E36-4928A0B2D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641" y="1196752"/>
            <a:ext cx="10451223" cy="212365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sz="1400" dirty="0">
              <a:solidFill>
                <a:schemeClr val="accent2"/>
              </a:solidFill>
              <a:latin typeface="Arial" pitchFamily="8" charset="0"/>
              <a:ea typeface="Arial" pitchFamily="8" charset="0"/>
              <a:cs typeface="Arial" pitchFamily="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GB" sz="3200" b="1" dirty="0">
                <a:solidFill>
                  <a:schemeClr val="accent2"/>
                </a:solidFill>
                <a:latin typeface="Arial" pitchFamily="8" charset="0"/>
                <a:ea typeface="Arial" pitchFamily="8" charset="0"/>
                <a:cs typeface="Arial" pitchFamily="8" charset="0"/>
              </a:rPr>
              <a:t>Political Polarisation and Othering: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2800" b="1" dirty="0">
                <a:solidFill>
                  <a:schemeClr val="accent2"/>
                </a:solidFill>
                <a:latin typeface="Arial" pitchFamily="8" charset="0"/>
                <a:ea typeface="Arial" pitchFamily="8" charset="0"/>
                <a:cs typeface="Arial" pitchFamily="8" charset="0"/>
              </a:rPr>
              <a:t>Modelling the polarisation of the Catalan secessionist movement on social media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A6454C-1869-487C-B2B0-A4BAFEB7F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989" y="-87020"/>
            <a:ext cx="8352928" cy="1583597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9CB566-1D65-4A14-91FF-E9AD46786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 hidden="1">
            <a:extLst>
              <a:ext uri="{FF2B5EF4-FFF2-40B4-BE49-F238E27FC236}">
                <a16:creationId xmlns:a16="http://schemas.microsoft.com/office/drawing/2014/main" id="{3A621DEB-7416-4B6F-8F38-65DE2434C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01517F-083E-44F0-AF9A-3B83EC535CE6}"/>
              </a:ext>
            </a:extLst>
          </p:cNvPr>
          <p:cNvSpPr txBox="1"/>
          <p:nvPr/>
        </p:nvSpPr>
        <p:spPr>
          <a:xfrm>
            <a:off x="506101" y="4670090"/>
            <a:ext cx="9937104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b="1" dirty="0">
                <a:latin typeface="Arial" pitchFamily="8" charset="0"/>
                <a:ea typeface="Arial" pitchFamily="8" charset="0"/>
                <a:cs typeface="Arial" pitchFamily="8" charset="0"/>
              </a:rPr>
              <a:t>Cristina Chueca Del Cerro 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dirty="0">
                <a:latin typeface="Arial" pitchFamily="8" charset="0"/>
                <a:ea typeface="Arial" pitchFamily="8" charset="0"/>
                <a:cs typeface="Arial" pitchFamily="8" charset="0"/>
              </a:rPr>
              <a:t>PhD candidate, University of Glasgow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GB" b="1" dirty="0">
                <a:latin typeface="Arial" pitchFamily="8" charset="0"/>
                <a:cs typeface="Arial" pitchFamily="8" charset="0"/>
              </a:rPr>
              <a:t>Lorentz workshop on Othering &amp; Polarisation </a:t>
            </a:r>
            <a:r>
              <a:rPr lang="en-GB" sz="1800" dirty="0">
                <a:latin typeface="Arial" pitchFamily="8" charset="0"/>
                <a:cs typeface="Arial" pitchFamily="8" charset="0"/>
              </a:rPr>
              <a:t>(</a:t>
            </a:r>
            <a:r>
              <a:rPr lang="en-GB" sz="1600" dirty="0">
                <a:latin typeface="Arial" pitchFamily="8" charset="0"/>
                <a:cs typeface="Arial" pitchFamily="8" charset="0"/>
              </a:rPr>
              <a:t>online)</a:t>
            </a:r>
            <a:r>
              <a:rPr lang="en-GB" b="1" dirty="0">
                <a:latin typeface="Arial" pitchFamily="8" charset="0"/>
                <a:cs typeface="Arial" pitchFamily="8" charset="0"/>
              </a:rPr>
              <a:t> 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 dirty="0">
                <a:latin typeface="Arial" pitchFamily="8" charset="0"/>
                <a:ea typeface="Arial" pitchFamily="8" charset="0"/>
                <a:cs typeface="Arial" pitchFamily="8" charset="0"/>
              </a:rPr>
              <a:t>10/06/2020</a:t>
            </a:r>
          </a:p>
          <a:p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9BD137-346B-4EFC-8BD6-A5C9108DC55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015" t="11139" r="10226" b="45542"/>
          <a:stretch/>
        </p:blipFill>
        <p:spPr>
          <a:xfrm>
            <a:off x="2775427" y="168839"/>
            <a:ext cx="1313216" cy="115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2303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904F53-85C6-4790-A8B8-459BA693A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BC0C2-09C0-499D-BE3A-A363F3EB8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93268"/>
            <a:ext cx="10742984" cy="4572000"/>
          </a:xfrm>
        </p:spPr>
        <p:txBody>
          <a:bodyPr/>
          <a:lstStyle/>
          <a:p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Opinion polarisation can be used to describe a </a:t>
            </a:r>
            <a:r>
              <a:rPr lang="en-GB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</a:t>
            </a:r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a </a:t>
            </a:r>
            <a:r>
              <a:rPr lang="en-GB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(Di Maggio et al, 1996:693). </a:t>
            </a:r>
            <a:endParaRPr lang="en-GB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Tx/>
              <a:buChar char="-"/>
            </a:pPr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state: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GB" sz="2400" dirty="0"/>
              <a:t>pposed opinions in relation to some theoretical maximum</a:t>
            </a:r>
          </a:p>
          <a:p>
            <a:pPr lvl="1"/>
            <a:endParaRPr lang="en-GB" sz="1200" dirty="0"/>
          </a:p>
          <a:p>
            <a:pPr lvl="1">
              <a:buFontTx/>
              <a:buChar char="-"/>
            </a:pPr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process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Changes of opposed opinions about an issue (increased variance) over time</a:t>
            </a:r>
          </a:p>
          <a:p>
            <a:pPr lvl="1"/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082322-BD61-46EB-97A9-9156D72D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Opinion Polarisation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45C152-71D6-4523-89F6-215E7F94B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4365104"/>
            <a:ext cx="4324756" cy="2261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0E7BF4-3677-42F2-94C6-2654F26C24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015" t="11139" r="10226" b="45542"/>
          <a:stretch/>
        </p:blipFill>
        <p:spPr>
          <a:xfrm>
            <a:off x="4439816" y="6381328"/>
            <a:ext cx="468234" cy="41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3621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71042-6157-4CF5-B05A-C0B9E631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8789"/>
            <a:ext cx="10871200" cy="809625"/>
          </a:xfrm>
        </p:spPr>
        <p:txBody>
          <a:bodyPr wrap="square" anchor="ctr">
            <a:normAutofit/>
          </a:bodyPr>
          <a:lstStyle/>
          <a:p>
            <a:r>
              <a:rPr lang="en-GB" b="1" dirty="0"/>
              <a:t>Measuring Polarisation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704BF7-C103-44C2-A25E-96920D146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88840"/>
            <a:ext cx="5175611" cy="3234756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39624-0AB2-4272-BB92-EE62C4B43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5896" y="1634404"/>
            <a:ext cx="6154719" cy="4572000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000" dirty="0"/>
              <a:t>Ideological polarisation can be measured in different ways (</a:t>
            </a:r>
            <a:r>
              <a:rPr lang="en-GB" sz="2000" dirty="0" err="1"/>
              <a:t>Lelkes</a:t>
            </a:r>
            <a:r>
              <a:rPr lang="en-GB" sz="2000" dirty="0"/>
              <a:t>, 2016):</a:t>
            </a:r>
          </a:p>
          <a:p>
            <a:pPr marL="0" indent="0">
              <a:lnSpc>
                <a:spcPct val="90000"/>
              </a:lnSpc>
              <a:buNone/>
            </a:pPr>
            <a:endParaRPr lang="en-GB" sz="2000" dirty="0"/>
          </a:p>
          <a:p>
            <a:pPr lvl="1">
              <a:lnSpc>
                <a:spcPct val="90000"/>
              </a:lnSpc>
              <a:buFont typeface="Tahoma" panose="020B0604030504040204" pitchFamily="34" charset="0"/>
              <a:buChar char="‐"/>
            </a:pPr>
            <a:r>
              <a:rPr lang="en-GB" sz="2000" b="1" dirty="0"/>
              <a:t>Ideological consistency</a:t>
            </a:r>
            <a:r>
              <a:rPr lang="en-GB" sz="2000" dirty="0"/>
              <a:t>: Comparing the group mean differences in political ideology self-identification against different policy and social issues (Abramowitz and Saunders, 2008; McCarty, et al., 2006) </a:t>
            </a:r>
          </a:p>
          <a:p>
            <a:pPr lvl="1">
              <a:lnSpc>
                <a:spcPct val="90000"/>
              </a:lnSpc>
              <a:buFont typeface="Tahoma" panose="020B0604030504040204" pitchFamily="34" charset="0"/>
              <a:buChar char="‐"/>
            </a:pPr>
            <a:endParaRPr lang="en-GB" sz="2000" dirty="0"/>
          </a:p>
          <a:p>
            <a:pPr lvl="1">
              <a:lnSpc>
                <a:spcPct val="90000"/>
              </a:lnSpc>
              <a:buFont typeface="Tahoma" panose="020B0604030504040204" pitchFamily="34" charset="0"/>
              <a:buChar char="‐"/>
            </a:pPr>
            <a:endParaRPr lang="en-GB" sz="2000" dirty="0"/>
          </a:p>
          <a:p>
            <a:pPr lvl="1">
              <a:lnSpc>
                <a:spcPct val="90000"/>
              </a:lnSpc>
              <a:buFont typeface="Tahoma" panose="020B0604030504040204" pitchFamily="34" charset="0"/>
              <a:buChar char="‐"/>
            </a:pPr>
            <a:r>
              <a:rPr lang="en-GB" sz="2000" b="1" dirty="0"/>
              <a:t>Ideological divergence</a:t>
            </a:r>
            <a:r>
              <a:rPr lang="en-GB" sz="2000" dirty="0"/>
              <a:t>: Ideological self-placement responses distribution, bimodal </a:t>
            </a:r>
            <a:r>
              <a:rPr lang="en-GB" sz="2000" dirty="0" err="1"/>
              <a:t>distrib</a:t>
            </a:r>
            <a:r>
              <a:rPr lang="en-GB" sz="2000" dirty="0"/>
              <a:t>. (two peaks or more) or degree of </a:t>
            </a:r>
            <a:r>
              <a:rPr lang="en-GB" sz="2000" dirty="0" err="1"/>
              <a:t>distrib</a:t>
            </a:r>
            <a:r>
              <a:rPr lang="en-GB" sz="2000" dirty="0"/>
              <a:t>. overlap  (Fiorina and </a:t>
            </a:r>
            <a:r>
              <a:rPr lang="en-GB" sz="2000" dirty="0" err="1"/>
              <a:t>Levenduski</a:t>
            </a:r>
            <a:r>
              <a:rPr lang="en-GB" sz="2000" dirty="0"/>
              <a:t>, 2008; </a:t>
            </a:r>
            <a:r>
              <a:rPr lang="en-GB" sz="2000" dirty="0" err="1"/>
              <a:t>Baldassari</a:t>
            </a:r>
            <a:r>
              <a:rPr lang="en-GB" sz="2000" dirty="0"/>
              <a:t> and Gelman, 2008) 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941EF6-8D24-4155-BC69-541A1AAC71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015" t="11139" r="10226" b="45542"/>
          <a:stretch/>
        </p:blipFill>
        <p:spPr>
          <a:xfrm>
            <a:off x="4439816" y="6381328"/>
            <a:ext cx="468234" cy="411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E4BBFD-DD86-4C70-8B5C-0A9524FA0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7697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904F53-85C6-4790-A8B8-459BA693A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A14FA9-2F21-495D-844B-429EE9E9C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00808"/>
            <a:ext cx="11103024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Individuals develop group identities with social norms and opinions.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These identities are based on differentiating themselves (in group) from ‘others’ (out group) </a:t>
            </a: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(Tajfel and Turner, 1979; Turner et al., 1986).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 consequences</a:t>
            </a:r>
            <a:r>
              <a:rPr lang="en-GB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discrimination,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incivility, radicalisation of opinions</a:t>
            </a:r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E2FE412-56B3-41BA-8D44-BEDC8DB7B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Othering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F55A5A-C47F-4FEB-93FF-DD401DEAE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022" y="4226592"/>
            <a:ext cx="4206356" cy="2012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E0D5FD-7A29-40F7-8C7F-8D08EC45DF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015" t="11139" r="10226" b="45542"/>
          <a:stretch/>
        </p:blipFill>
        <p:spPr>
          <a:xfrm>
            <a:off x="4439816" y="6381328"/>
            <a:ext cx="468234" cy="41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8415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756C-90EE-42DF-8429-AA2E72FC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My Research – Secessionist movements &amp; Polarisation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620F5-FB0B-45B4-B465-5E7030B5A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7211"/>
            <a:ext cx="10871200" cy="4572000"/>
          </a:xfrm>
        </p:spPr>
        <p:txBody>
          <a:bodyPr/>
          <a:lstStyle/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Secessionist movements are an example of polarisation and othering</a:t>
            </a:r>
          </a:p>
          <a:p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understand: </a:t>
            </a:r>
          </a:p>
          <a:p>
            <a:pPr marL="0" indent="0"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relationship between polarised nationalism and othering as a contributor to political conflict in secessionist movements</a:t>
            </a:r>
          </a:p>
          <a:p>
            <a:pPr lvl="1"/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processes that lead to the polarisation of secessionism discussions on social media </a:t>
            </a:r>
          </a:p>
          <a:p>
            <a:pPr marL="457200" lvl="1" indent="0"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1370D-B444-418A-910A-CB62BF5669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15" t="11139" r="10226" b="45542"/>
          <a:stretch/>
        </p:blipFill>
        <p:spPr>
          <a:xfrm>
            <a:off x="4439816" y="6381328"/>
            <a:ext cx="468234" cy="411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ADBCA0-16B7-4FD7-BCA9-37C485B25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3414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756C-90EE-42DF-8429-AA2E72FC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My Research – Secessionist movements &amp; Polarisation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620F5-FB0B-45B4-B465-5E7030B5A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7211"/>
            <a:ext cx="10871200" cy="4572000"/>
          </a:xfrm>
        </p:spPr>
        <p:txBody>
          <a:bodyPr/>
          <a:lstStyle/>
          <a:p>
            <a:r>
              <a:rPr lang="en-GB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Catalonia, Spain </a:t>
            </a: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Ongoing movement</a:t>
            </a:r>
          </a:p>
          <a:p>
            <a:pPr lvl="1"/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Polarising society (nationalism)</a:t>
            </a:r>
          </a:p>
          <a:p>
            <a:pPr lvl="1"/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Intergroup political conflict</a:t>
            </a:r>
          </a:p>
          <a:p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AutoShape 2" descr="Barcelona play closed-door match amid Catalonia independence violence">
            <a:extLst>
              <a:ext uri="{FF2B5EF4-FFF2-40B4-BE49-F238E27FC236}">
                <a16:creationId xmlns:a16="http://schemas.microsoft.com/office/drawing/2014/main" id="{5EAB3B02-64F0-409A-A2DA-37B5599744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Spain's Catalonia Crisis Just Got a Lot Worse | The Nation">
            <a:extLst>
              <a:ext uri="{FF2B5EF4-FFF2-40B4-BE49-F238E27FC236}">
                <a16:creationId xmlns:a16="http://schemas.microsoft.com/office/drawing/2014/main" id="{1209E501-F827-4CC9-8C75-8D68D4FDB9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A776D5-9F59-4FE6-BD03-E3225FF08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865" y="3305526"/>
            <a:ext cx="4648694" cy="29280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C312DD-DC51-4445-A6AA-2C69DBA815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015" t="11139" r="10226" b="45542"/>
          <a:stretch/>
        </p:blipFill>
        <p:spPr>
          <a:xfrm>
            <a:off x="4439816" y="6381328"/>
            <a:ext cx="468234" cy="411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948684-8039-4FC0-8A9E-85CFF7AB18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003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756C-90EE-42DF-8429-AA2E72FC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My Research – Secessionist movements &amp; Polarisation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620F5-FB0B-45B4-B465-5E7030B5A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7211"/>
            <a:ext cx="10871200" cy="4572000"/>
          </a:xfrm>
        </p:spPr>
        <p:txBody>
          <a:bodyPr/>
          <a:lstStyle/>
          <a:p>
            <a:r>
              <a:rPr lang="en-GB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Agent-based model (ABM) of opinion polarisation in secessionist movements on social media platforms </a:t>
            </a: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(see </a:t>
            </a:r>
            <a:r>
              <a:rPr lang="en-GB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Flache</a:t>
            </a: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2017; Mathias et al., 2018)</a:t>
            </a:r>
          </a:p>
          <a:p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Calibration and validation - real-world data</a:t>
            </a:r>
          </a:p>
          <a:p>
            <a:pPr marL="0" indent="0">
              <a:buNone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from Twitter and Facebook discussions of</a:t>
            </a:r>
          </a:p>
          <a:p>
            <a:pPr marL="0" indent="0">
              <a:buNone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Catalonia’s independence</a:t>
            </a:r>
            <a:endParaRPr lang="en-GB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5E611-6245-4F2A-8FBF-7116225D2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410" y="2856137"/>
            <a:ext cx="3645390" cy="3471045"/>
          </a:xfrm>
          <a:prstGeom prst="rect">
            <a:avLst/>
          </a:prstGeom>
        </p:spPr>
      </p:pic>
      <p:sp>
        <p:nvSpPr>
          <p:cNvPr id="5" name="AutoShape 4" descr="Facebook – log in or sign up">
            <a:extLst>
              <a:ext uri="{FF2B5EF4-FFF2-40B4-BE49-F238E27FC236}">
                <a16:creationId xmlns:a16="http://schemas.microsoft.com/office/drawing/2014/main" id="{3906342E-4879-45B2-A29B-A7E3B19E63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9856" y="2132856"/>
            <a:ext cx="1448544" cy="144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452E07-A235-4ABB-8AE0-A7DBEEC63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921" y="5157192"/>
            <a:ext cx="650310" cy="65031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9DC00E72-07EF-4938-A1A5-624992D58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2837" y="5157192"/>
            <a:ext cx="808923" cy="650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1E501E-10F5-45A5-94E9-ACA37C1CF7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015" t="11139" r="10226" b="45542"/>
          <a:stretch/>
        </p:blipFill>
        <p:spPr>
          <a:xfrm>
            <a:off x="4439816" y="6381328"/>
            <a:ext cx="468234" cy="411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154C7A-BE70-4261-893C-13DFD2059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07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E89584-DFBA-4FB2-BFD4-73DACBC9983B}"/>
              </a:ext>
            </a:extLst>
          </p:cNvPr>
          <p:cNvSpPr/>
          <p:nvPr/>
        </p:nvSpPr>
        <p:spPr>
          <a:xfrm>
            <a:off x="695400" y="530120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Email: 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c.chueca-del-cerro.1@research.gla.ac.uk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@</a:t>
            </a:r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ChuecaCristina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0CE6129-F444-461F-90E6-5FD50C3FC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5680" y="5787765"/>
            <a:ext cx="422289" cy="3394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5773E8-ABE1-48F1-8108-5A996A46A5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015" t="11139" r="10226" b="45542"/>
          <a:stretch/>
        </p:blipFill>
        <p:spPr>
          <a:xfrm>
            <a:off x="4439816" y="6381328"/>
            <a:ext cx="468234" cy="4110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2E83AE-05F8-4369-8326-0F984C52A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74094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904F53-85C6-4790-A8B8-459BA693A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6381328"/>
            <a:ext cx="411923" cy="40643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E2FE412-56B3-41BA-8D44-BEDC8DB7B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References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73FE18-9813-43EB-918A-FE60447AF7A6}"/>
              </a:ext>
            </a:extLst>
          </p:cNvPr>
          <p:cNvSpPr txBox="1"/>
          <p:nvPr/>
        </p:nvSpPr>
        <p:spPr>
          <a:xfrm>
            <a:off x="562822" y="1700808"/>
            <a:ext cx="108712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Abramowitz, A.I., and Saunders, K.L. (2008) Is Polarization a Myth?,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Journal of Politics, 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Vol. 70(2), pp. 542-555</a:t>
            </a:r>
            <a:endParaRPr lang="en-GB" sz="1200" dirty="0"/>
          </a:p>
          <a:p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Baldassari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D., and Gelman, A. (2008) Partisans without Constraint: Political Polarization and Trends in American Public Opinion,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American Journal of Sociology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Vol. 114(2), pp.408–46</a:t>
            </a:r>
          </a:p>
          <a:p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Maggio, P., Evans, J., &amp; Bryson, B. (1996). Have American's Social Attitudes Become More Polarized?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American Journal of Sociology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Vol. 102(3), pp. 690-75</a:t>
            </a:r>
          </a:p>
          <a:p>
            <a:endParaRPr lang="en-GB" sz="1100" dirty="0"/>
          </a:p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Fiorina, M. and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Levendusky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M.S. (2006) “Disconnected: The Political Class versus the People—Rejoinder.”  In Red and Blue Nation? Volume I: Characteristics and Causes of America’s Polarized Politics, edited by Pietro S. 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Nivola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and David W. Brady , 95 – 110 . Washington, DC : Brookings Institution Press ; and Stanford, CA : Hoover Institution Press</a:t>
            </a:r>
          </a:p>
          <a:p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Flache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A., Michael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Mäs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M.,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Feliciani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T.,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Chattoe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-Brown, E.,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Deffuant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G.,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Huet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S., and Lorenz, J. (2017) Models of Social Influence: Towards the Next Frontiers,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Journal of Artificial Societies and Social Simulation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Vol. 20(4), pp.1-31</a:t>
            </a:r>
          </a:p>
          <a:p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Lelkes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Y. (2016) Mass Polarization: Manifestations and Measurements,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Opinion Quarterly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Vol. 80(S1), pp. 392–410</a:t>
            </a:r>
          </a:p>
          <a:p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Mathias, JD.,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Huet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S., and </a:t>
            </a:r>
            <a:r>
              <a:rPr lang="en-GB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Deffuant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G. (2016) Bounded Confidence Model with Fixed Uncertainties and Extremists: The Opinions Can Keep Fluctuating Indefinitely,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Journal of Artificial Societies and Social Simulation, 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Vol. 19(1), pp.1-15</a:t>
            </a:r>
          </a:p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McCarty, N., Poole, K.T., and Rosenthal, H. (2006)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Polarized America: The Dance of Ideology and Unequal Riches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Cambridge: MIT</a:t>
            </a:r>
          </a:p>
          <a:p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Tajfel, H. (1978)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Differentiation between Social Groups: Studies in the Social Psychology of Intergroup Relations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London: Academic</a:t>
            </a:r>
          </a:p>
          <a:p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Turner, J.C., Hogg, M.A., Oakes, P.J., Reicher, S.D., and Wetherell, M.S. (1987) </a:t>
            </a:r>
            <a:r>
              <a:rPr lang="en-GB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Rediscovering the social group. A self-categorization theory</a:t>
            </a:r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Blackwell: Oxford</a:t>
            </a:r>
          </a:p>
        </p:txBody>
      </p:sp>
    </p:spTree>
    <p:extLst>
      <p:ext uri="{BB962C8B-B14F-4D97-AF65-F5344CB8AC3E}">
        <p14:creationId xmlns:p14="http://schemas.microsoft.com/office/powerpoint/2010/main" val="293858669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RC_CSO_SPHSU_Glasgow_presentation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lnDef>
  </a:objectDefaults>
  <a:extraClrSchemeLst>
    <a:extraClrScheme>
      <a:clrScheme name="Powerpoint_template_CT_WG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_template_CT_WG10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RC slides templat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lnDef>
  </a:objectDefaults>
  <a:extraClrSchemeLst>
    <a:extraClrScheme>
      <a:clrScheme name="MRC slid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RC slides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lank Slide for im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0AC046D158EE4DB937DA9A56D27D1C" ma:contentTypeVersion="11" ma:contentTypeDescription="Create a new document." ma:contentTypeScope="" ma:versionID="f6caf723af7ac4c1fad60e50a2837029">
  <xsd:schema xmlns:xsd="http://www.w3.org/2001/XMLSchema" xmlns:xs="http://www.w3.org/2001/XMLSchema" xmlns:p="http://schemas.microsoft.com/office/2006/metadata/properties" xmlns:ns3="b24ac480-a0b1-4388-a6cd-cfb001cdf6c7" xmlns:ns4="e7d8f92c-3952-4b7d-acc4-88cf8f2f7888" targetNamespace="http://schemas.microsoft.com/office/2006/metadata/properties" ma:root="true" ma:fieldsID="df42434838a416c4634d9db1083ac18b" ns3:_="" ns4:_="">
    <xsd:import namespace="b24ac480-a0b1-4388-a6cd-cfb001cdf6c7"/>
    <xsd:import namespace="e7d8f92c-3952-4b7d-acc4-88cf8f2f78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4ac480-a0b1-4388-a6cd-cfb001cdf6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8f92c-3952-4b7d-acc4-88cf8f2f7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B3F9A3-3232-49CD-952A-7D9160F948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4ac480-a0b1-4388-a6cd-cfb001cdf6c7"/>
    <ds:schemaRef ds:uri="e7d8f92c-3952-4b7d-acc4-88cf8f2f7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B42E40-C71F-42A6-A531-C28B9DFCD0A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7d8f92c-3952-4b7d-acc4-88cf8f2f7888"/>
    <ds:schemaRef ds:uri="http://purl.org/dc/elements/1.1/"/>
    <ds:schemaRef ds:uri="http://schemas.microsoft.com/office/2006/metadata/properties"/>
    <ds:schemaRef ds:uri="b24ac480-a0b1-4388-a6cd-cfb001cdf6c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10DF9E2-E237-429C-ACA3-A41BF8CD8A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2795</TotalTime>
  <Words>488</Words>
  <Application>Microsoft Office PowerPoint</Application>
  <PresentationFormat>Widescreen</PresentationFormat>
  <Paragraphs>76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Arial</vt:lpstr>
      <vt:lpstr>Calibri</vt:lpstr>
      <vt:lpstr>Courier New</vt:lpstr>
      <vt:lpstr>Tahoma</vt:lpstr>
      <vt:lpstr>Times</vt:lpstr>
      <vt:lpstr>Times New Roman</vt:lpstr>
      <vt:lpstr>Verdana</vt:lpstr>
      <vt:lpstr>Wingdings</vt:lpstr>
      <vt:lpstr>MRC_CSO_SPHSU_Glasgow_presentation</vt:lpstr>
      <vt:lpstr>Office Theme</vt:lpstr>
      <vt:lpstr>MRC slides template</vt:lpstr>
      <vt:lpstr>Custom Design</vt:lpstr>
      <vt:lpstr>Blank Slide for image</vt:lpstr>
      <vt:lpstr>PowerPoint Presentation</vt:lpstr>
      <vt:lpstr>Opinion Polarisation</vt:lpstr>
      <vt:lpstr>Measuring Polarisation</vt:lpstr>
      <vt:lpstr>Othering</vt:lpstr>
      <vt:lpstr>My Research – Secessionist movements &amp; Polarisation</vt:lpstr>
      <vt:lpstr>My Research – Secessionist movements &amp; Polarisation</vt:lpstr>
      <vt:lpstr>My Research – Secessionist movements &amp; Polarisation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Cristina Chueca Del Cerro (PGR)</dc:creator>
  <cp:lastModifiedBy>Cristina Chueca Del Cerro (PGR)</cp:lastModifiedBy>
  <cp:revision>33</cp:revision>
  <dcterms:created xsi:type="dcterms:W3CDTF">2020-06-08T14:17:12Z</dcterms:created>
  <dcterms:modified xsi:type="dcterms:W3CDTF">2020-06-10T12:53:10Z</dcterms:modified>
</cp:coreProperties>
</file>