
<file path=[Content_Types].xml><?xml version="1.0" encoding="utf-8"?>
<Types xmlns="http://schemas.openxmlformats.org/package/2006/content-types">
  <Default Extension="xml" ContentType="application/xml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9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2" r:id="rId9"/>
    <p:sldId id="264" r:id="rId10"/>
    <p:sldId id="265" r:id="rId11"/>
  </p:sldIdLst>
  <p:sldSz cx="9144000" cy="6858000" type="screen4x3"/>
  <p:notesSz cx="6858000" cy="9144000"/>
  <p:defaultTextStyle>
    <a:defPPr>
      <a:defRPr lang="en-GB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AC25C"/>
    <a:srgbClr val="E2080A"/>
    <a:srgbClr val="B0B406"/>
    <a:srgbClr val="00C1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550" autoAdjust="0"/>
    <p:restoredTop sz="90377" autoAdjust="0"/>
  </p:normalViewPr>
  <p:slideViewPr>
    <p:cSldViewPr>
      <p:cViewPr varScale="1">
        <p:scale>
          <a:sx n="132" d="100"/>
          <a:sy n="132" d="100"/>
        </p:scale>
        <p:origin x="-672" y="-11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interSettings" Target="printerSettings/printerSettings1.bin"/><Relationship Id="rId14" Type="http://schemas.openxmlformats.org/officeDocument/2006/relationships/presProps" Target="presProps.xml"/><Relationship Id="rId15" Type="http://schemas.openxmlformats.org/officeDocument/2006/relationships/viewProps" Target="viewProps.xml"/><Relationship Id="rId16" Type="http://schemas.openxmlformats.org/officeDocument/2006/relationships/theme" Target="theme/theme1.xml"/><Relationship Id="rId17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0" hangingPunct="0">
              <a:spcBef>
                <a:spcPct val="50000"/>
              </a:spcBef>
              <a:defRPr sz="1200"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0" hangingPunct="0">
              <a:spcBef>
                <a:spcPct val="50000"/>
              </a:spcBef>
              <a:defRPr sz="1200">
                <a:cs typeface="+mn-cs"/>
              </a:defRPr>
            </a:lvl1pPr>
          </a:lstStyle>
          <a:p>
            <a:pPr>
              <a:defRPr/>
            </a:pPr>
            <a:fld id="{7CF292B3-83A6-430F-9736-30D87BFB29B2}" type="datetimeFigureOut">
              <a:rPr lang="en-US"/>
              <a:pPr>
                <a:defRPr/>
              </a:pPr>
              <a:t>09/06/20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GB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GB" noProof="0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0" hangingPunct="0">
              <a:spcBef>
                <a:spcPct val="50000"/>
              </a:spcBef>
              <a:defRPr sz="1200"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eaLnBrk="0" hangingPunct="0">
              <a:spcBef>
                <a:spcPct val="50000"/>
              </a:spcBef>
              <a:defRPr sz="1200">
                <a:cs typeface="+mn-cs"/>
              </a:defRPr>
            </a:lvl1pPr>
          </a:lstStyle>
          <a:p>
            <a:pPr>
              <a:defRPr/>
            </a:pPr>
            <a:fld id="{4E7732E3-0FAA-45E9-A32A-925DF489B1EA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0030185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6" name="Rectangle 5"/>
          <p:cNvSpPr/>
          <p:nvPr userDrawn="1"/>
        </p:nvSpPr>
        <p:spPr>
          <a:xfrm>
            <a:off x="0" y="6597352"/>
            <a:ext cx="9144000" cy="260648"/>
          </a:xfrm>
          <a:prstGeom prst="rect">
            <a:avLst/>
          </a:prstGeom>
          <a:solidFill>
            <a:schemeClr val="bg1"/>
          </a:solidFill>
          <a:ln w="50800">
            <a:noFill/>
            <a:tailEnd type="arrow" w="lg" len="lg"/>
          </a:ln>
        </p:spPr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 sz="3200"/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ctr">
              <a:defRPr sz="3200" b="1" cap="none"/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 algn="ctr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1415752"/>
            <a:ext cx="4152900" cy="5181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415752"/>
            <a:ext cx="4152900" cy="5181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GB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theme" Target="../theme/theme1.xml"/><Relationship Id="rId9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23528" y="1412776"/>
            <a:ext cx="8568952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dirty="0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04800" y="2204864"/>
            <a:ext cx="8587680" cy="4392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dirty="0" smtClean="0"/>
              <a:t>Click to edit Master text styles</a:t>
            </a:r>
          </a:p>
          <a:p>
            <a:pPr lvl="1"/>
            <a:r>
              <a:rPr lang="en-GB" dirty="0" smtClean="0"/>
              <a:t>Second level</a:t>
            </a:r>
          </a:p>
          <a:p>
            <a:pPr lvl="2"/>
            <a:r>
              <a:rPr lang="en-GB" dirty="0" smtClean="0"/>
              <a:t>Third level</a:t>
            </a:r>
          </a:p>
          <a:p>
            <a:pPr lvl="3"/>
            <a:r>
              <a:rPr lang="en-GB" dirty="0" smtClean="0"/>
              <a:t>Fourth level</a:t>
            </a:r>
          </a:p>
          <a:p>
            <a:pPr lvl="4"/>
            <a:r>
              <a:rPr lang="en-GB" dirty="0" smtClean="0"/>
              <a:t>Fifth level</a:t>
            </a:r>
          </a:p>
        </p:txBody>
      </p:sp>
      <p:sp>
        <p:nvSpPr>
          <p:cNvPr id="7" name="TextBox 6"/>
          <p:cNvSpPr txBox="1"/>
          <p:nvPr userDrawn="1"/>
        </p:nvSpPr>
        <p:spPr>
          <a:xfrm>
            <a:off x="323528" y="6639163"/>
            <a:ext cx="8785547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eaLnBrk="0" hangingPunct="0">
              <a:spcBef>
                <a:spcPct val="50000"/>
              </a:spcBef>
              <a:defRPr/>
            </a:pPr>
            <a:r>
              <a:rPr lang="x-none" sz="1000" i="1" baseline="0" dirty="0" smtClean="0">
                <a:solidFill>
                  <a:schemeClr val="bg2"/>
                </a:solidFill>
                <a:cs typeface="+mn-cs"/>
              </a:rPr>
              <a:t>Othering &amp; Polarisation </a:t>
            </a:r>
            <a:r>
              <a:rPr lang="mr-IN" sz="1000" i="1" baseline="0" dirty="0" smtClean="0">
                <a:solidFill>
                  <a:schemeClr val="bg2"/>
                </a:solidFill>
                <a:cs typeface="+mn-cs"/>
              </a:rPr>
              <a:t>– A Personal Introduction. </a:t>
            </a:r>
            <a:r>
              <a:rPr lang="en-GB" sz="1000" i="1" baseline="0" dirty="0" smtClean="0">
                <a:solidFill>
                  <a:schemeClr val="bg2"/>
                </a:solidFill>
                <a:cs typeface="+mn-cs"/>
              </a:rPr>
              <a:t>Bruce Edmonds, Virtual Lorentz Workshop,</a:t>
            </a:r>
            <a:r>
              <a:rPr lang="en-GB" sz="1000" i="1" kern="1200" dirty="0" smtClean="0">
                <a:solidFill>
                  <a:schemeClr val="bg2"/>
                </a:solidFill>
                <a:latin typeface="Arial" charset="0"/>
                <a:ea typeface="+mn-ea"/>
                <a:cs typeface="Arial" charset="0"/>
              </a:rPr>
              <a:t> June 202</a:t>
            </a:r>
            <a:r>
              <a:rPr lang="en-GB" sz="1000" i="1" dirty="0" smtClean="0">
                <a:solidFill>
                  <a:schemeClr val="bg2"/>
                </a:solidFill>
                <a:cs typeface="+mn-cs"/>
              </a:rPr>
              <a:t>0.</a:t>
            </a:r>
            <a:r>
              <a:rPr lang="en-GB" sz="1000" i="1" baseline="0" dirty="0" smtClean="0">
                <a:solidFill>
                  <a:schemeClr val="bg2"/>
                </a:solidFill>
                <a:cs typeface="+mn-cs"/>
              </a:rPr>
              <a:t>  slide   </a:t>
            </a:r>
            <a:fld id="{2B7E1CF9-A440-9742-9FD6-F0DC0E20AB5E}" type="slidenum">
              <a:rPr lang="en-GB" sz="1000" i="1" baseline="0" smtClean="0">
                <a:solidFill>
                  <a:schemeClr val="bg2"/>
                </a:solidFill>
                <a:cs typeface="+mn-cs"/>
              </a:rPr>
              <a:t>‹#›</a:t>
            </a:fld>
            <a:r>
              <a:rPr lang="en-GB" sz="1000" i="1" baseline="0" dirty="0" smtClean="0">
                <a:solidFill>
                  <a:schemeClr val="bg2"/>
                </a:solidFill>
                <a:cs typeface="+mn-cs"/>
              </a:rPr>
              <a:t>  </a:t>
            </a:r>
            <a:endParaRPr lang="en-GB" sz="1000" i="1" dirty="0">
              <a:solidFill>
                <a:schemeClr val="bg2"/>
              </a:solidFill>
              <a:cs typeface="+mn-cs"/>
            </a:endParaRPr>
          </a:p>
        </p:txBody>
      </p:sp>
      <p:pic>
        <p:nvPicPr>
          <p:cNvPr id="4" name="Picture 3" descr="o+p.png"/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9150377" cy="126876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4" r:id="rId2"/>
    <p:sldLayoutId id="2147483665" r:id="rId3"/>
    <p:sldLayoutId id="2147483666" r:id="rId4"/>
    <p:sldLayoutId id="2147483667" r:id="rId5"/>
    <p:sldLayoutId id="2147483662" r:id="rId6"/>
    <p:sldLayoutId id="2147483663" r:id="rId7"/>
  </p:sldLayoutIdLst>
  <p:timing>
    <p:tnLst>
      <p:par>
        <p:cTn xmlns:p14="http://schemas.microsoft.com/office/powerpoint/2010/main" id="1" dur="indefinite" restart="never" nodeType="tmRoot"/>
      </p:par>
    </p:tnLst>
  </p:timing>
  <p:hf sldNum="0"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18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18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otheringandpolarisation.org" TargetMode="Externa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3600" dirty="0" smtClean="0">
                <a:solidFill>
                  <a:srgbClr val="E2080A"/>
                </a:solidFill>
              </a:rPr>
              <a:t>Othering </a:t>
            </a:r>
            <a:r>
              <a:rPr lang="en-US" sz="3600" b="0" dirty="0" smtClean="0">
                <a:solidFill>
                  <a:schemeClr val="bg2"/>
                </a:solidFill>
              </a:rPr>
              <a:t>&amp;</a:t>
            </a:r>
            <a:r>
              <a:rPr lang="en-US" sz="3600" dirty="0" smtClean="0"/>
              <a:t> </a:t>
            </a:r>
            <a:r>
              <a:rPr lang="en-US" sz="3600" dirty="0" smtClean="0">
                <a:solidFill>
                  <a:srgbClr val="2AC25C"/>
                </a:solidFill>
              </a:rPr>
              <a:t>Polarisation</a:t>
            </a:r>
            <a:br>
              <a:rPr lang="en-US" sz="3600" dirty="0" smtClean="0">
                <a:solidFill>
                  <a:srgbClr val="2AC25C"/>
                </a:solidFill>
              </a:rPr>
            </a:br>
            <a:r>
              <a:rPr lang="x-none" sz="3600" b="0" i="1" dirty="0" smtClean="0">
                <a:solidFill>
                  <a:srgbClr val="656565"/>
                </a:solidFill>
              </a:rPr>
              <a:t>A Personal Introduction</a:t>
            </a:r>
            <a:endParaRPr lang="en-US" sz="3600" b="0" i="1" dirty="0">
              <a:solidFill>
                <a:srgbClr val="656565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933056"/>
            <a:ext cx="6400800" cy="1752600"/>
          </a:xfrm>
        </p:spPr>
        <p:txBody>
          <a:bodyPr/>
          <a:lstStyle/>
          <a:p>
            <a:r>
              <a:rPr lang="en-GB" sz="2400" i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Bruce Edmonds</a:t>
            </a:r>
            <a:r>
              <a:rPr lang="en-GB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/>
            </a:r>
            <a:br>
              <a:rPr lang="en-GB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</a:br>
            <a:r>
              <a:rPr lang="en-GB" sz="2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Centre for Policy Modelling</a:t>
            </a:r>
            <a:br>
              <a:rPr lang="en-GB" sz="2000" dirty="0">
                <a:solidFill>
                  <a:schemeClr val="tx1">
                    <a:lumMod val="85000"/>
                    <a:lumOff val="15000"/>
                  </a:schemeClr>
                </a:solidFill>
              </a:rPr>
            </a:br>
            <a:r>
              <a:rPr lang="en-GB" sz="2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Manchester Metropolitan University</a:t>
            </a:r>
            <a:endParaRPr lang="en-GB" sz="24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endParaRPr lang="en-US" sz="20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4" name="Picture 3" descr="logos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6093296"/>
            <a:ext cx="8712968" cy="7179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3020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Social Intelligence Hypothesis (</a:t>
            </a:r>
            <a:r>
              <a:rPr lang="en-US" b="0" dirty="0" smtClean="0">
                <a:solidFill>
                  <a:srgbClr val="262626"/>
                </a:solidFill>
              </a:rPr>
              <a:t>SIH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evolutionary advantage that our brains give us are social abilities so as to work as a group </a:t>
            </a:r>
            <a:endParaRPr lang="en-US" dirty="0"/>
          </a:p>
          <a:p>
            <a:r>
              <a:rPr lang="en-US" dirty="0" smtClean="0"/>
              <a:t>E.g. able to develop a shared culture/tech that enables the group to survive in a particular niche</a:t>
            </a:r>
          </a:p>
          <a:p>
            <a:r>
              <a:rPr lang="en-US" dirty="0" smtClean="0"/>
              <a:t>If this is correct, then our social abilities are </a:t>
            </a:r>
            <a:r>
              <a:rPr lang="en-US" i="1" dirty="0" smtClean="0"/>
              <a:t>primary</a:t>
            </a:r>
            <a:r>
              <a:rPr lang="en-US" dirty="0" smtClean="0"/>
              <a:t> and any general intelligence is </a:t>
            </a:r>
            <a:r>
              <a:rPr lang="en-US" i="1" dirty="0" smtClean="0"/>
              <a:t>secondary</a:t>
            </a:r>
          </a:p>
          <a:p>
            <a:r>
              <a:rPr lang="en-US" dirty="0" smtClean="0"/>
              <a:t>Also that our cognitive abilities and social structure </a:t>
            </a:r>
            <a:r>
              <a:rPr lang="en-US" i="1" dirty="0" smtClean="0"/>
              <a:t>co-developed</a:t>
            </a:r>
            <a:r>
              <a:rPr lang="en-US" dirty="0" smtClean="0"/>
              <a:t> together over a long time</a:t>
            </a:r>
          </a:p>
          <a:p>
            <a:r>
              <a:rPr lang="en-US" dirty="0" smtClean="0"/>
              <a:t>The group is not a ‘bias’ but is fundamental to us</a:t>
            </a:r>
          </a:p>
        </p:txBody>
      </p:sp>
    </p:spTree>
    <p:extLst>
      <p:ext uri="{BB962C8B-B14F-4D97-AF65-F5344CB8AC3E}">
        <p14:creationId xmlns:p14="http://schemas.microsoft.com/office/powerpoint/2010/main" val="42242889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Social Embeddedness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Grannovetter</a:t>
            </a:r>
            <a:r>
              <a:rPr lang="en-US" dirty="0" smtClean="0"/>
              <a:t> (</a:t>
            </a:r>
            <a:r>
              <a:rPr lang="en-US" dirty="0" smtClean="0">
                <a:solidFill>
                  <a:schemeClr val="bg2"/>
                </a:solidFill>
              </a:rPr>
              <a:t>1985</a:t>
            </a:r>
            <a:r>
              <a:rPr lang="en-US" dirty="0" smtClean="0"/>
              <a:t>) rejected both:</a:t>
            </a:r>
          </a:p>
          <a:p>
            <a:pPr lvl="1"/>
            <a:r>
              <a:rPr lang="en-US" dirty="0" smtClean="0"/>
              <a:t>That society determined the individual</a:t>
            </a:r>
          </a:p>
          <a:p>
            <a:pPr lvl="1"/>
            <a:r>
              <a:rPr lang="en-US" dirty="0" smtClean="0"/>
              <a:t>That society was just the sum of individual rationality</a:t>
            </a:r>
          </a:p>
          <a:p>
            <a:r>
              <a:rPr lang="en-US" dirty="0" smtClean="0"/>
              <a:t>Rather that the detail of the local ‘web’ of interactions the individual was involved in </a:t>
            </a:r>
            <a:r>
              <a:rPr lang="en-US" i="1" dirty="0" smtClean="0"/>
              <a:t>mattered</a:t>
            </a:r>
          </a:p>
          <a:p>
            <a:r>
              <a:rPr lang="en-US" dirty="0" smtClean="0"/>
              <a:t>To understand many social phenomena you can not just look at society or just at the individual but the complex that derives from their interaction</a:t>
            </a:r>
          </a:p>
          <a:p>
            <a:r>
              <a:rPr lang="en-US" dirty="0" smtClean="0"/>
              <a:t>E.g. social norms, othering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909316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Othering </a:t>
            </a:r>
            <a:r>
              <a:rPr lang="en-US" b="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&amp;</a:t>
            </a:r>
            <a:r>
              <a:rPr lang="en-US" dirty="0" smtClean="0"/>
              <a:t> </a:t>
            </a:r>
            <a:r>
              <a:rPr lang="en-US" dirty="0" smtClean="0">
                <a:solidFill>
                  <a:srgbClr val="25A14B"/>
                </a:solidFill>
              </a:rPr>
              <a:t>Polarisation</a:t>
            </a:r>
            <a:endParaRPr lang="en-US" dirty="0">
              <a:solidFill>
                <a:srgbClr val="25A14B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Othering is when the conception of those in another group is reduced in complexity and status</a:t>
            </a:r>
          </a:p>
          <a:p>
            <a:r>
              <a:rPr lang="en-US" dirty="0" smtClean="0"/>
              <a:t>and thus allows for actions towards that group that would be otherwise deemed socially unacceptable</a:t>
            </a:r>
          </a:p>
          <a:p>
            <a:r>
              <a:rPr lang="en-US" dirty="0" smtClean="0"/>
              <a:t>The socially unacceptable actions can range from the implicit and almost invisible (e.g. a persistent stereotype) to explicit aggression</a:t>
            </a:r>
          </a:p>
          <a:p>
            <a:r>
              <a:rPr lang="en-US" dirty="0" smtClean="0"/>
              <a:t>Polarisation, at its most intractable, is when two groups are othering each other (e.g. as in Brexit)</a:t>
            </a:r>
          </a:p>
        </p:txBody>
      </p:sp>
    </p:spTree>
    <p:extLst>
      <p:ext uri="{BB962C8B-B14F-4D97-AF65-F5344CB8AC3E}">
        <p14:creationId xmlns:p14="http://schemas.microsoft.com/office/powerpoint/2010/main" val="34669714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Urgency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rise of Populism has meant that othering has, once again, become an acceptable political tool</a:t>
            </a:r>
          </a:p>
          <a:p>
            <a:r>
              <a:rPr lang="en-US" dirty="0" smtClean="0"/>
              <a:t>This can lead to the poor treatment and loss of rights for those denigrated by the othering</a:t>
            </a:r>
          </a:p>
          <a:p>
            <a:r>
              <a:rPr lang="en-US" dirty="0" smtClean="0"/>
              <a:t>Polarisation can reduce political debate down to a raw contest of power</a:t>
            </a:r>
          </a:p>
          <a:p>
            <a:r>
              <a:rPr lang="mr-IN" dirty="0" smtClean="0"/>
              <a:t>…</a:t>
            </a:r>
            <a:r>
              <a:rPr lang="en-US" dirty="0" smtClean="0"/>
              <a:t>and in this way prevent collective deliberation and impeded some innovative problem solving</a:t>
            </a:r>
          </a:p>
          <a:p>
            <a:r>
              <a:rPr lang="en-US" dirty="0" smtClean="0"/>
              <a:t>Thus both undermine liberal democratic institutions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308907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Methodological Problem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Othering and Polarisation are complex social phenomena, which mix many different aspects:</a:t>
            </a:r>
          </a:p>
          <a:p>
            <a:pPr lvl="1"/>
            <a:r>
              <a:rPr lang="en-US" dirty="0" smtClean="0"/>
              <a:t>Cognitive ‘biases’, social processes &amp; structures, cultural production and re-production, power relationships between groups (politics), the construction of self-identity, the messages and stories we use to make sense of ourselves and world, economic factors, etc.</a:t>
            </a:r>
          </a:p>
          <a:p>
            <a:r>
              <a:rPr lang="en-US" dirty="0" smtClean="0"/>
              <a:t>However, knowledge about these different aspects are spread over different disciplines that do not have sufficient dialogue with each other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197491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</a:t>
            </a:r>
            <a:r>
              <a:rPr lang="en-US" dirty="0" smtClean="0">
                <a:solidFill>
                  <a:srgbClr val="E2080A"/>
                </a:solidFill>
              </a:rPr>
              <a:t>O</a:t>
            </a:r>
            <a:r>
              <a:rPr lang="en-US" b="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&amp;</a:t>
            </a:r>
            <a:r>
              <a:rPr lang="en-US" dirty="0" smtClean="0">
                <a:solidFill>
                  <a:srgbClr val="2AC25C"/>
                </a:solidFill>
              </a:rPr>
              <a:t>P</a:t>
            </a:r>
            <a:r>
              <a:rPr lang="en-US" dirty="0" smtClean="0"/>
              <a:t> series of events and discussion</a:t>
            </a:r>
            <a:r>
              <a:rPr lang="mr-IN" dirty="0" smtClean="0"/>
              <a:t>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Aims to bring together the different disciplines and viewpoints on Othering &amp; Polarisation</a:t>
            </a:r>
          </a:p>
          <a:p>
            <a:r>
              <a:rPr lang="mr-IN" dirty="0" smtClean="0"/>
              <a:t>…</a:t>
            </a:r>
            <a:r>
              <a:rPr lang="en-US" dirty="0" smtClean="0"/>
              <a:t>and thus move towards a more complete and nuanced understanding of this</a:t>
            </a:r>
          </a:p>
          <a:p>
            <a:r>
              <a:rPr lang="en-US" dirty="0" smtClean="0"/>
              <a:t>To do this we will use a number of tools, approaches and frameworks (</a:t>
            </a:r>
            <a:r>
              <a:rPr lang="en-US" dirty="0" smtClean="0">
                <a:solidFill>
                  <a:schemeClr val="bg2"/>
                </a:solidFill>
              </a:rPr>
              <a:t>including agent-based modelling as an integrative tool</a:t>
            </a:r>
            <a:r>
              <a:rPr lang="en-US" dirty="0" smtClean="0"/>
              <a:t>)</a:t>
            </a:r>
          </a:p>
          <a:p>
            <a:r>
              <a:rPr lang="en-US" dirty="0" smtClean="0"/>
              <a:t>However, such integration is built upon interdisciplinary understanding which takes time</a:t>
            </a:r>
          </a:p>
          <a:p>
            <a:endParaRPr lang="mr-IN" dirty="0" smtClean="0"/>
          </a:p>
        </p:txBody>
      </p:sp>
    </p:spTree>
    <p:extLst>
      <p:ext uri="{BB962C8B-B14F-4D97-AF65-F5344CB8AC3E}">
        <p14:creationId xmlns:p14="http://schemas.microsoft.com/office/powerpoint/2010/main" val="125580659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 </a:t>
            </a:r>
            <a:r>
              <a:rPr lang="en-US" i="1" dirty="0" smtClean="0">
                <a:solidFill>
                  <a:schemeClr val="accent1"/>
                </a:solidFill>
              </a:rPr>
              <a:t>this</a:t>
            </a:r>
            <a:r>
              <a:rPr lang="en-US" dirty="0" smtClean="0">
                <a:solidFill>
                  <a:schemeClr val="accent1"/>
                </a:solidFill>
              </a:rPr>
              <a:t> </a:t>
            </a:r>
            <a:r>
              <a:rPr lang="en-US" dirty="0" smtClean="0"/>
              <a:t>workshop we hope to: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start the conversation about this topic</a:t>
            </a:r>
          </a:p>
          <a:p>
            <a:r>
              <a:rPr lang="en-US" dirty="0" smtClean="0"/>
              <a:t>introduce you to know each other</a:t>
            </a:r>
          </a:p>
          <a:p>
            <a:r>
              <a:rPr lang="en-US" dirty="0" smtClean="0"/>
              <a:t>introduce some of the different aspects and viewpoints that could contribute</a:t>
            </a:r>
          </a:p>
          <a:p>
            <a:r>
              <a:rPr lang="en-US" dirty="0" smtClean="0"/>
              <a:t>enthuse you about this topic so you engage throughout the year in the discussions</a:t>
            </a:r>
          </a:p>
          <a:p>
            <a:r>
              <a:rPr lang="en-US" dirty="0" smtClean="0"/>
              <a:t>brainstorm some of the issues and difficulties that face us in this project</a:t>
            </a:r>
          </a:p>
          <a:p>
            <a:r>
              <a:rPr lang="en-US" dirty="0" smtClean="0"/>
              <a:t>encourage you to join in the planning and development of this collaboration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504924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Events and Tools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Summaries, news, announcements, slides will be made on the website: </a:t>
            </a:r>
            <a:r>
              <a:rPr lang="en-US" dirty="0" smtClean="0">
                <a:latin typeface="Arial Narrow"/>
                <a:cs typeface="Arial Narrow"/>
                <a:hlinkClick r:id="rId2"/>
              </a:rPr>
              <a:t>http://otheringandpolarisation.org</a:t>
            </a:r>
            <a:endParaRPr lang="en-US" dirty="0" smtClean="0">
              <a:latin typeface="Arial Narrow"/>
              <a:cs typeface="Arial Narrow"/>
            </a:endParaRPr>
          </a:p>
          <a:p>
            <a:r>
              <a:rPr lang="en-US" dirty="0" smtClean="0"/>
              <a:t>Discussion, sharing of papers, and planning will be via the O&amp;P Slack space</a:t>
            </a:r>
          </a:p>
          <a:p>
            <a:r>
              <a:rPr lang="en-US" dirty="0" smtClean="0"/>
              <a:t>We hope there will be another virtual event in Social Simulation Week (14</a:t>
            </a:r>
            <a:r>
              <a:rPr lang="en-US" baseline="30000" dirty="0" smtClean="0"/>
              <a:t>th</a:t>
            </a:r>
            <a:r>
              <a:rPr lang="en-US" dirty="0" smtClean="0"/>
              <a:t> </a:t>
            </a:r>
            <a:r>
              <a:rPr lang="mr-IN" dirty="0" smtClean="0"/>
              <a:t>–</a:t>
            </a:r>
            <a:r>
              <a:rPr lang="en-US" dirty="0" smtClean="0"/>
              <a:t> 18</a:t>
            </a:r>
            <a:r>
              <a:rPr lang="en-US" baseline="30000" dirty="0" smtClean="0"/>
              <a:t>th</a:t>
            </a:r>
            <a:r>
              <a:rPr lang="en-US" dirty="0" smtClean="0"/>
              <a:t> September)</a:t>
            </a:r>
          </a:p>
          <a:p>
            <a:r>
              <a:rPr lang="en-US" dirty="0" smtClean="0"/>
              <a:t>Leading to the face-face Lorentz Workshop next year (7</a:t>
            </a:r>
            <a:r>
              <a:rPr lang="en-US" baseline="30000" dirty="0" smtClean="0"/>
              <a:t>th</a:t>
            </a:r>
            <a:r>
              <a:rPr lang="en-US" dirty="0" smtClean="0"/>
              <a:t> </a:t>
            </a:r>
            <a:r>
              <a:rPr lang="mr-IN" dirty="0" smtClean="0"/>
              <a:t>–</a:t>
            </a:r>
            <a:r>
              <a:rPr lang="en-US" dirty="0" smtClean="0"/>
              <a:t> 11</a:t>
            </a:r>
            <a:r>
              <a:rPr lang="en-US" baseline="30000" dirty="0" smtClean="0"/>
              <a:t>th</a:t>
            </a:r>
            <a:r>
              <a:rPr lang="en-US" dirty="0" smtClean="0"/>
              <a:t> June 2021)</a:t>
            </a:r>
          </a:p>
          <a:p>
            <a:r>
              <a:rPr lang="en-US" dirty="0" smtClean="0"/>
              <a:t>And maybe other virtual meetings during the year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630485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Plan for Today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sz="2400" i="1" dirty="0" smtClean="0">
                <a:latin typeface="Franklin Gothic Book"/>
                <a:ea typeface="Calibri"/>
              </a:rPr>
              <a:t>Theme: </a:t>
            </a:r>
            <a:r>
              <a:rPr lang="en-GB" sz="2400" b="1" i="1" dirty="0" smtClean="0">
                <a:latin typeface="Franklin Gothic Book"/>
                <a:ea typeface="Calibri"/>
              </a:rPr>
              <a:t>Introductions </a:t>
            </a:r>
            <a:r>
              <a:rPr lang="en-GB" sz="2400" b="1" i="1" dirty="0">
                <a:latin typeface="Franklin Gothic Book"/>
                <a:ea typeface="Calibri"/>
              </a:rPr>
              <a:t>and identifying key </a:t>
            </a:r>
            <a:r>
              <a:rPr lang="en-GB" sz="2400" b="1" i="1" dirty="0" smtClean="0">
                <a:latin typeface="Franklin Gothic Book"/>
                <a:ea typeface="Calibri"/>
              </a:rPr>
              <a:t>issues</a:t>
            </a:r>
            <a:r>
              <a:rPr lang="en-GB" sz="2000" i="1" dirty="0">
                <a:latin typeface="Times New Roman"/>
                <a:ea typeface="Calibri"/>
              </a:rPr>
              <a:t>	</a:t>
            </a:r>
          </a:p>
          <a:p>
            <a:pPr marL="0" indent="0">
              <a:buNone/>
            </a:pPr>
            <a:r>
              <a:rPr lang="en-GB" sz="2400" i="1" dirty="0">
                <a:latin typeface="Franklin Gothic Book"/>
                <a:ea typeface="Calibri"/>
              </a:rPr>
              <a:t>15:00-16:</a:t>
            </a:r>
            <a:r>
              <a:rPr lang="en-GB" sz="2400" i="1" dirty="0" smtClean="0">
                <a:latin typeface="Franklin Gothic Book"/>
                <a:ea typeface="Calibri"/>
              </a:rPr>
              <a:t>15:</a:t>
            </a:r>
            <a:r>
              <a:rPr lang="en-GB" sz="2000" i="1" dirty="0" smtClean="0">
                <a:latin typeface="Franklin Gothic Book"/>
                <a:ea typeface="Calibri"/>
              </a:rPr>
              <a:t> </a:t>
            </a:r>
            <a:r>
              <a:rPr lang="en-GB" sz="2000" dirty="0" smtClean="0">
                <a:latin typeface="Franklin Gothic Book"/>
                <a:ea typeface="Calibri"/>
              </a:rPr>
              <a:t>Brief </a:t>
            </a:r>
            <a:r>
              <a:rPr lang="en-GB" sz="2000">
                <a:latin typeface="Franklin Gothic Book"/>
                <a:ea typeface="Calibri"/>
              </a:rPr>
              <a:t>introductory </a:t>
            </a:r>
            <a:r>
              <a:rPr lang="en-GB" sz="2000" smtClean="0">
                <a:latin typeface="Franklin Gothic Book"/>
                <a:ea typeface="Calibri"/>
              </a:rPr>
              <a:t>talks </a:t>
            </a:r>
            <a:r>
              <a:rPr lang="en-GB" sz="2000" dirty="0">
                <a:latin typeface="Franklin Gothic Book"/>
                <a:ea typeface="Calibri"/>
              </a:rPr>
              <a:t>and plan for the sessions and questions about the plan (15 mins</a:t>
            </a:r>
            <a:r>
              <a:rPr lang="en-GB" sz="2000" dirty="0" smtClean="0">
                <a:latin typeface="Franklin Gothic Book"/>
                <a:ea typeface="Calibri"/>
              </a:rPr>
              <a:t>). Breakout </a:t>
            </a:r>
            <a:r>
              <a:rPr lang="en-GB" sz="2000" dirty="0">
                <a:latin typeface="Franklin Gothic Book"/>
                <a:ea typeface="Calibri"/>
              </a:rPr>
              <a:t>into groups of 5 for introductions I (15 mins</a:t>
            </a:r>
            <a:r>
              <a:rPr lang="en-GB" sz="2000" dirty="0" smtClean="0">
                <a:latin typeface="Franklin Gothic Book"/>
                <a:ea typeface="Calibri"/>
              </a:rPr>
              <a:t>). Breakout </a:t>
            </a:r>
            <a:r>
              <a:rPr lang="en-GB" sz="2000" dirty="0">
                <a:latin typeface="Franklin Gothic Book"/>
                <a:ea typeface="Calibri"/>
              </a:rPr>
              <a:t>into subgroups of 5 for introductions II (15 mins</a:t>
            </a:r>
            <a:r>
              <a:rPr lang="en-GB" sz="2000" dirty="0" smtClean="0">
                <a:latin typeface="Franklin Gothic Book"/>
                <a:ea typeface="Calibri"/>
              </a:rPr>
              <a:t>). Brainstorm </a:t>
            </a:r>
            <a:r>
              <a:rPr lang="en-GB" sz="2000" dirty="0">
                <a:latin typeface="Franklin Gothic Book"/>
                <a:ea typeface="Calibri"/>
              </a:rPr>
              <a:t>of issues/questions for the project and discussion (30 mins</a:t>
            </a:r>
            <a:r>
              <a:rPr lang="en-GB" sz="2000" dirty="0" smtClean="0">
                <a:latin typeface="Franklin Gothic Book"/>
                <a:ea typeface="Calibri"/>
              </a:rPr>
              <a:t>)</a:t>
            </a:r>
            <a:r>
              <a:rPr lang="en-GB" sz="2000" dirty="0">
                <a:latin typeface="Franklin Gothic Book"/>
                <a:ea typeface="Calibri"/>
              </a:rPr>
              <a:t>	</a:t>
            </a:r>
            <a:endParaRPr lang="en-GB" sz="2000" dirty="0">
              <a:latin typeface="Times New Roman"/>
              <a:ea typeface="Calibri"/>
            </a:endParaRPr>
          </a:p>
          <a:p>
            <a:pPr marL="0" indent="0">
              <a:buNone/>
            </a:pPr>
            <a:r>
              <a:rPr lang="en-GB" sz="2400" b="1" i="1" dirty="0">
                <a:latin typeface="Franklin Gothic Book"/>
                <a:ea typeface="Calibri"/>
              </a:rPr>
              <a:t>Break</a:t>
            </a:r>
            <a:r>
              <a:rPr lang="en-GB" sz="2400" i="1" dirty="0">
                <a:latin typeface="Franklin Gothic Book"/>
                <a:ea typeface="Calibri"/>
              </a:rPr>
              <a:t>	</a:t>
            </a:r>
            <a:r>
              <a:rPr lang="en-GB" sz="2000" dirty="0">
                <a:latin typeface="Times New Roman"/>
                <a:ea typeface="Calibri"/>
              </a:rPr>
              <a:t>	</a:t>
            </a:r>
          </a:p>
          <a:p>
            <a:pPr marL="0" indent="0">
              <a:buNone/>
            </a:pPr>
            <a:r>
              <a:rPr lang="en-GB" sz="2400" i="1" dirty="0">
                <a:latin typeface="Franklin Gothic Book"/>
                <a:ea typeface="Calibri"/>
              </a:rPr>
              <a:t>16:45-18:</a:t>
            </a:r>
            <a:r>
              <a:rPr lang="en-GB" sz="2400" i="1" dirty="0" smtClean="0">
                <a:latin typeface="Franklin Gothic Book"/>
                <a:ea typeface="Calibri"/>
              </a:rPr>
              <a:t>00:</a:t>
            </a:r>
            <a:r>
              <a:rPr lang="en-GB" sz="2000" i="1" dirty="0" smtClean="0">
                <a:latin typeface="Franklin Gothic Book"/>
                <a:ea typeface="Calibri"/>
              </a:rPr>
              <a:t> </a:t>
            </a:r>
            <a:r>
              <a:rPr lang="en-GB" sz="2000" dirty="0" smtClean="0">
                <a:latin typeface="Franklin Gothic Book"/>
                <a:ea typeface="Calibri"/>
              </a:rPr>
              <a:t>Mini</a:t>
            </a:r>
            <a:r>
              <a:rPr lang="en-GB" sz="2000" dirty="0">
                <a:latin typeface="Franklin Gothic Book"/>
                <a:ea typeface="Calibri"/>
              </a:rPr>
              <a:t>-talk – Julia Eberlen on social psychological perspective (10 mins</a:t>
            </a:r>
            <a:r>
              <a:rPr lang="en-GB" sz="2000" dirty="0" smtClean="0">
                <a:latin typeface="Franklin Gothic Book"/>
                <a:ea typeface="Calibri"/>
              </a:rPr>
              <a:t>). Mini</a:t>
            </a:r>
            <a:r>
              <a:rPr lang="en-GB" sz="2000" dirty="0">
                <a:latin typeface="Franklin Gothic Book"/>
                <a:ea typeface="Calibri"/>
              </a:rPr>
              <a:t>-talk – </a:t>
            </a:r>
            <a:r>
              <a:rPr lang="en-GB" sz="2000" dirty="0" smtClean="0">
                <a:latin typeface="Franklin Gothic Book"/>
                <a:ea typeface="Calibri"/>
              </a:rPr>
              <a:t>Gertjan Hofstede on Sociological</a:t>
            </a:r>
            <a:r>
              <a:rPr lang="en-GB" sz="2000" dirty="0">
                <a:latin typeface="Franklin Gothic Book"/>
                <a:ea typeface="Calibri"/>
              </a:rPr>
              <a:t>/Cultural perspective (10 mins</a:t>
            </a:r>
            <a:r>
              <a:rPr lang="en-GB" sz="2000" dirty="0" smtClean="0">
                <a:latin typeface="Franklin Gothic Book"/>
                <a:ea typeface="Calibri"/>
              </a:rPr>
              <a:t>). Q</a:t>
            </a:r>
            <a:r>
              <a:rPr lang="en-GB" sz="2000" dirty="0">
                <a:latin typeface="Franklin Gothic Book"/>
                <a:ea typeface="Calibri"/>
              </a:rPr>
              <a:t>&amp;A session (20 mins</a:t>
            </a:r>
            <a:r>
              <a:rPr lang="en-GB" sz="2000" dirty="0" smtClean="0">
                <a:latin typeface="Franklin Gothic Book"/>
                <a:ea typeface="Calibri"/>
              </a:rPr>
              <a:t>). Fishbowl </a:t>
            </a:r>
            <a:r>
              <a:rPr lang="en-GB" sz="2000" dirty="0">
                <a:latin typeface="Franklin Gothic Book"/>
                <a:ea typeface="Calibri"/>
              </a:rPr>
              <a:t>on the key issues and questions that need answering from an interdisciplinary perspective (25 mins</a:t>
            </a:r>
            <a:r>
              <a:rPr lang="en-GB" sz="2000" dirty="0" smtClean="0">
                <a:latin typeface="Franklin Gothic Book"/>
                <a:ea typeface="Calibri"/>
              </a:rPr>
              <a:t>). End </a:t>
            </a:r>
            <a:r>
              <a:rPr lang="en-GB" sz="2000" dirty="0">
                <a:latin typeface="Franklin Gothic Book"/>
                <a:ea typeface="Calibri"/>
              </a:rPr>
              <a:t>of day summary (10 mins)	</a:t>
            </a:r>
            <a:endParaRPr lang="en-GB" sz="2000" dirty="0">
              <a:latin typeface="Times New Roman"/>
              <a:ea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278811171"/>
      </p:ext>
    </p:extLst>
  </p:cSld>
  <p:clrMapOvr>
    <a:masterClrMapping/>
  </p:clrMapOvr>
</p:sld>
</file>

<file path=ppt/theme/theme1.xml><?xml version="1.0" encoding="utf-8"?>
<a:theme xmlns:a="http://schemas.openxmlformats.org/drawingml/2006/main" name="becpm">
  <a:themeElements>
    <a:clrScheme name="">
      <a:dk1>
        <a:srgbClr val="000000"/>
      </a:dk1>
      <a:lt1>
        <a:srgbClr val="FFFFFF"/>
      </a:lt1>
      <a:dk2>
        <a:srgbClr val="990000"/>
      </a:dk2>
      <a:lt2>
        <a:srgbClr val="656565"/>
      </a:lt2>
      <a:accent1>
        <a:srgbClr val="25A14B"/>
      </a:accent1>
      <a:accent2>
        <a:srgbClr val="2A50BA"/>
      </a:accent2>
      <a:accent3>
        <a:srgbClr val="FFFFFF"/>
      </a:accent3>
      <a:accent4>
        <a:srgbClr val="000000"/>
      </a:accent4>
      <a:accent5>
        <a:srgbClr val="ACCDB1"/>
      </a:accent5>
      <a:accent6>
        <a:srgbClr val="2548A8"/>
      </a:accent6>
      <a:hlink>
        <a:srgbClr val="912BC9"/>
      </a:hlink>
      <a:folHlink>
        <a:srgbClr val="B2B2B2"/>
      </a:folHlink>
    </a:clrScheme>
    <a:fontScheme name="becp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ln>
          <a:solidFill>
            <a:schemeClr val="tx1"/>
          </a:solidFill>
        </a:ln>
      </a:spPr>
      <a:bodyPr rtlCol="0" anchor="ctr"/>
      <a:lstStyle>
        <a:defPPr algn="ctr">
          <a:defRPr/>
        </a:defPPr>
      </a:lstStyle>
    </a:spDef>
    <a:lnDef>
      <a:spPr bwMode="auto">
        <a:solidFill>
          <a:schemeClr val="accent1"/>
        </a:solidFill>
        <a:ln w="25400" cap="flat" cmpd="sng" algn="ctr">
          <a:solidFill>
            <a:schemeClr val="tx2"/>
          </a:solidFill>
          <a:prstDash val="solid"/>
          <a:round/>
          <a:headEnd type="none" w="lg" len="lg"/>
          <a:tailEnd type="none"/>
        </a:ln>
        <a:effectLst/>
      </a:spPr>
      <a:bodyPr/>
      <a:lstStyle/>
    </a:lnDef>
  </a:objectDefaults>
  <a:extraClrSchemeLst>
    <a:extraClrScheme>
      <a:clrScheme name="becpm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cpm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ecpm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ecpm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ecpm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ecpm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ecpm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D:\Users\Bruce\papers\templates\becpm.pot</Template>
  <TotalTime>25724</TotalTime>
  <Words>638</Words>
  <Application>Microsoft Macintosh PowerPoint</Application>
  <PresentationFormat>On-screen Show (4:3)</PresentationFormat>
  <Paragraphs>54</Paragraphs>
  <Slides>10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becpm</vt:lpstr>
      <vt:lpstr>Othering &amp; Polarisation A Personal Introduction</vt:lpstr>
      <vt:lpstr>The Social Intelligence Hypothesis (SIH)</vt:lpstr>
      <vt:lpstr>Social Embeddedness</vt:lpstr>
      <vt:lpstr>Othering &amp; Polarisation</vt:lpstr>
      <vt:lpstr>The Urgency</vt:lpstr>
      <vt:lpstr>The Methodological Problem</vt:lpstr>
      <vt:lpstr>The O&amp;P series of events and discussion…</vt:lpstr>
      <vt:lpstr>In this workshop we hope to:</vt:lpstr>
      <vt:lpstr>Events and Tools </vt:lpstr>
      <vt:lpstr>Plan for Today</vt:lpstr>
    </vt:vector>
  </TitlesOfParts>
  <Company>MMU</Company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Context in Environmental Modelling - the room around the elephant</dc:title>
  <dc:subject>Simulation Methodology</dc:subject>
  <dc:creator>Bruce Emdonds</dc:creator>
  <cp:lastModifiedBy>Bruce Edmonds</cp:lastModifiedBy>
  <cp:revision>605</cp:revision>
  <dcterms:created xsi:type="dcterms:W3CDTF">2002-08-05T14:16:21Z</dcterms:created>
  <dcterms:modified xsi:type="dcterms:W3CDTF">2020-06-09T12:07:48Z</dcterms:modified>
</cp:coreProperties>
</file>