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2" r:id="rId4"/>
    <p:sldId id="263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4136" autoAdjust="0"/>
  </p:normalViewPr>
  <p:slideViewPr>
    <p:cSldViewPr snapToGrid="0">
      <p:cViewPr varScale="1">
        <p:scale>
          <a:sx n="68" d="100"/>
          <a:sy n="68" d="100"/>
        </p:scale>
        <p:origin x="77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84019-248A-4E0E-90DE-C3A04004C825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9DE09-4DA8-4DB3-AF26-1481B599A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13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20/06/05/us/politics/polling-george-floyd-protests-racism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do</a:t>
            </a:r>
            <a:r>
              <a:rPr lang="en-US" baseline="0" dirty="0" smtClean="0"/>
              <a:t> we know its polarization? </a:t>
            </a:r>
            <a:r>
              <a:rPr lang="en-US" baseline="0" dirty="0" smtClean="0"/>
              <a:t>Questions before modelling</a:t>
            </a:r>
            <a:endParaRPr lang="en-US" baseline="0" dirty="0" smtClean="0"/>
          </a:p>
          <a:p>
            <a:r>
              <a:rPr lang="en-US" baseline="0" dirty="0" smtClean="0"/>
              <a:t>Brexit debate in the UK; Land expropriation in South Africa; Bipartisan structure of debate over healthcare or abortion in the USA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9DE09-4DA8-4DB3-AF26-1481B599AD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81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33722-DEE8-4D1C-AB4F-E33675A1DA9C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42889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hlinkClick r:id="rId3"/>
              </a:rPr>
              <a:t>https://www.nytimes.com/2020/06/05/us/politics/polling-george-floyd-protests-racism.html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9DE09-4DA8-4DB3-AF26-1481B599AD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45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Tectonic </a:t>
            </a:r>
            <a:r>
              <a:rPr lang="en-US" smtClean="0"/>
              <a:t>plates metaphor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09DE09-4DA8-4DB3-AF26-1481B599AD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92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7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19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41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313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57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3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9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97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50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67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43CAA-979C-47B3-AAFD-1E3DBD0DB72E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A89EF-2FC6-45EC-996B-618E1AC1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91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the nature and observation of Polarization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88178"/>
            <a:ext cx="9144000" cy="1069622"/>
          </a:xfrm>
        </p:spPr>
        <p:txBody>
          <a:bodyPr/>
          <a:lstStyle/>
          <a:p>
            <a:r>
              <a:rPr lang="en-US" sz="3600" dirty="0" smtClean="0"/>
              <a:t>Kevin Durrheim </a:t>
            </a:r>
          </a:p>
          <a:p>
            <a:r>
              <a:rPr lang="en-US" dirty="0" smtClean="0"/>
              <a:t>University of KwaZulu-Natal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31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polarization?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Group opinion dynamic – “risky shift”</a:t>
            </a:r>
          </a:p>
          <a:p>
            <a:r>
              <a:rPr lang="en-US" dirty="0" smtClean="0"/>
              <a:t>Identity dynamic – </a:t>
            </a:r>
            <a:r>
              <a:rPr lang="en-US" dirty="0"/>
              <a:t>“positive distinctiveness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Network </a:t>
            </a:r>
            <a:r>
              <a:rPr lang="en-US" dirty="0" smtClean="0"/>
              <a:t>dynamic – </a:t>
            </a:r>
            <a:r>
              <a:rPr lang="en-US" dirty="0" smtClean="0"/>
              <a:t>segregation </a:t>
            </a:r>
            <a:endParaRPr lang="en-US" dirty="0" smtClean="0"/>
          </a:p>
          <a:p>
            <a:r>
              <a:rPr lang="en-US" dirty="0" smtClean="0"/>
              <a:t>Political dynamic – </a:t>
            </a:r>
            <a:r>
              <a:rPr lang="en-US" dirty="0" smtClean="0"/>
              <a:t>radicalization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272" y="3355732"/>
            <a:ext cx="5114016" cy="33875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57219" y="5715298"/>
            <a:ext cx="5808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dirty="0" err="1" smtClean="0">
                <a:solidFill>
                  <a:schemeClr val="accent1">
                    <a:lumMod val="75000"/>
                  </a:schemeClr>
                </a:solidFill>
              </a:rPr>
              <a:t>Adamic</a:t>
            </a:r>
            <a:r>
              <a:rPr lang="en-ZA" dirty="0" smtClean="0">
                <a:solidFill>
                  <a:schemeClr val="accent1">
                    <a:lumMod val="75000"/>
                  </a:schemeClr>
                </a:solidFill>
              </a:rPr>
              <a:t>, L., &amp; Glance, N. (</a:t>
            </a:r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2005). The Political Blogosphere and the 2004 U.S. Election</a:t>
            </a:r>
            <a:r>
              <a:rPr lang="en-ZA" dirty="0" smtClean="0">
                <a:solidFill>
                  <a:schemeClr val="accent1">
                    <a:lumMod val="75000"/>
                  </a:schemeClr>
                </a:solidFill>
              </a:rPr>
              <a:t>: Divided </a:t>
            </a:r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They </a:t>
            </a:r>
            <a:r>
              <a:rPr lang="en-ZA" dirty="0" smtClean="0">
                <a:solidFill>
                  <a:schemeClr val="accent1">
                    <a:lumMod val="75000"/>
                  </a:schemeClr>
                </a:solidFill>
              </a:rPr>
              <a:t>Blog</a:t>
            </a:r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. in Proceedings of </a:t>
            </a:r>
            <a:r>
              <a:rPr lang="en-ZA" dirty="0" err="1" smtClean="0">
                <a:solidFill>
                  <a:schemeClr val="accent1">
                    <a:lumMod val="75000"/>
                  </a:schemeClr>
                </a:solidFill>
              </a:rPr>
              <a:t>LinkKDD</a:t>
            </a:r>
            <a:r>
              <a:rPr lang="en-ZA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en-ZA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40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polarization?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Group opinion dynamic – “risky shift”</a:t>
            </a:r>
          </a:p>
          <a:p>
            <a:r>
              <a:rPr lang="en-US" dirty="0" smtClean="0"/>
              <a:t>Identity dynamic – “positive distinctiveness” </a:t>
            </a:r>
          </a:p>
          <a:p>
            <a:r>
              <a:rPr lang="en-US" dirty="0" smtClean="0"/>
              <a:t>Network dynamic – segregation </a:t>
            </a:r>
          </a:p>
          <a:p>
            <a:r>
              <a:rPr lang="en-US" dirty="0" smtClean="0"/>
              <a:t>Political dynamic – radicalization 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6671732" y="3334454"/>
            <a:ext cx="5100569" cy="33034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04711" y="598873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Bipartite graph of American National Election Survey data (2012), with Republicans in red and Democrats in Blue.</a:t>
            </a:r>
          </a:p>
        </p:txBody>
      </p:sp>
    </p:spTree>
    <p:extLst>
      <p:ext uri="{BB962C8B-B14F-4D97-AF65-F5344CB8AC3E}">
        <p14:creationId xmlns:p14="http://schemas.microsoft.com/office/powerpoint/2010/main" val="137954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4875" y="6027003"/>
            <a:ext cx="62708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600" dirty="0" err="1" smtClean="0">
                <a:solidFill>
                  <a:schemeClr val="accent1">
                    <a:lumMod val="75000"/>
                  </a:schemeClr>
                </a:solidFill>
              </a:rPr>
              <a:t>Barberá</a:t>
            </a:r>
            <a:r>
              <a:rPr lang="en-ZA" sz="1600" dirty="0" smtClean="0">
                <a:solidFill>
                  <a:schemeClr val="accent1">
                    <a:lumMod val="75000"/>
                  </a:schemeClr>
                </a:solidFill>
              </a:rPr>
              <a:t>, P., </a:t>
            </a:r>
            <a:r>
              <a:rPr lang="en-ZA" sz="1600" dirty="0" err="1" smtClean="0">
                <a:solidFill>
                  <a:schemeClr val="accent1">
                    <a:lumMod val="75000"/>
                  </a:schemeClr>
                </a:solidFill>
              </a:rPr>
              <a:t>Jost</a:t>
            </a:r>
            <a:r>
              <a:rPr lang="en-ZA" sz="1600" dirty="0" smtClean="0">
                <a:solidFill>
                  <a:schemeClr val="accent1">
                    <a:lumMod val="75000"/>
                  </a:schemeClr>
                </a:solidFill>
              </a:rPr>
              <a:t>, J.T., </a:t>
            </a:r>
            <a:r>
              <a:rPr lang="en-ZA" sz="1600" dirty="0" err="1" smtClean="0">
                <a:solidFill>
                  <a:schemeClr val="accent1">
                    <a:lumMod val="75000"/>
                  </a:schemeClr>
                </a:solidFill>
              </a:rPr>
              <a:t>Nagler</a:t>
            </a:r>
            <a:r>
              <a:rPr lang="en-ZA" sz="1600" dirty="0" smtClean="0">
                <a:solidFill>
                  <a:schemeClr val="accent1">
                    <a:lumMod val="75000"/>
                  </a:schemeClr>
                </a:solidFill>
              </a:rPr>
              <a:t>, J., Tucker, J.A., &amp; </a:t>
            </a:r>
            <a:r>
              <a:rPr lang="en-ZA" sz="1600" dirty="0" err="1" smtClean="0">
                <a:solidFill>
                  <a:schemeClr val="accent1">
                    <a:lumMod val="75000"/>
                  </a:schemeClr>
                </a:solidFill>
              </a:rPr>
              <a:t>Bonneau</a:t>
            </a:r>
            <a:r>
              <a:rPr lang="en-ZA" sz="1600" dirty="0" smtClean="0">
                <a:solidFill>
                  <a:schemeClr val="accent1">
                    <a:lumMod val="75000"/>
                  </a:schemeClr>
                </a:solidFill>
              </a:rPr>
              <a:t>, R. (</a:t>
            </a:r>
            <a:r>
              <a:rPr lang="en-ZA" sz="1600" dirty="0">
                <a:solidFill>
                  <a:schemeClr val="accent1">
                    <a:lumMod val="75000"/>
                  </a:schemeClr>
                </a:solidFill>
              </a:rPr>
              <a:t>2015). Tweeting From Left to Right: Is </a:t>
            </a:r>
            <a:r>
              <a:rPr lang="en-ZA" sz="1600" dirty="0" smtClean="0">
                <a:solidFill>
                  <a:schemeClr val="accent1">
                    <a:lumMod val="75000"/>
                  </a:schemeClr>
                </a:solidFill>
              </a:rPr>
              <a:t>Online Political </a:t>
            </a:r>
            <a:r>
              <a:rPr lang="en-ZA" sz="1600" dirty="0">
                <a:solidFill>
                  <a:schemeClr val="accent1">
                    <a:lumMod val="75000"/>
                  </a:schemeClr>
                </a:solidFill>
              </a:rPr>
              <a:t>Communication More Than </a:t>
            </a:r>
            <a:r>
              <a:rPr lang="en-ZA" sz="1600" dirty="0" smtClean="0">
                <a:solidFill>
                  <a:schemeClr val="accent1">
                    <a:lumMod val="75000"/>
                  </a:schemeClr>
                </a:solidFill>
              </a:rPr>
              <a:t>an Echo </a:t>
            </a:r>
            <a:r>
              <a:rPr lang="en-ZA" sz="1600" dirty="0">
                <a:solidFill>
                  <a:schemeClr val="accent1">
                    <a:lumMod val="75000"/>
                  </a:schemeClr>
                </a:solidFill>
              </a:rPr>
              <a:t>Chamber</a:t>
            </a:r>
            <a:r>
              <a:rPr lang="en-ZA" sz="1600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1600" dirty="0" err="1">
                <a:solidFill>
                  <a:schemeClr val="accent1">
                    <a:lumMod val="75000"/>
                  </a:schemeClr>
                </a:solidFill>
              </a:rPr>
              <a:t>Psychological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1600" dirty="0" smtClean="0">
                <a:solidFill>
                  <a:schemeClr val="accent1">
                    <a:lumMod val="75000"/>
                  </a:schemeClr>
                </a:solidFill>
              </a:rPr>
              <a:t>Science, 26, 1531–1542</a:t>
            </a:r>
            <a:r>
              <a:rPr lang="en-ZA" sz="16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en-ZA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Polarization is dynamic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877" y="486760"/>
            <a:ext cx="4288367" cy="29238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95822" y="6442501"/>
            <a:ext cx="3766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Steve Reicher, John Drury and Clifford Stott</a:t>
            </a:r>
          </a:p>
        </p:txBody>
      </p:sp>
      <p:pic>
        <p:nvPicPr>
          <p:cNvPr id="1026" name="Picture 2" descr="https://images.csmonitor.com/csm/2020/06/0605%20DDP%20KNEELING%20atlanta%20LEDE.jpg?alias=standard_900x6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878" y="3515116"/>
            <a:ext cx="4288367" cy="285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6775744" y="365125"/>
            <a:ext cx="0" cy="6250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860" y="1690688"/>
            <a:ext cx="2452884" cy="40671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90" y="1557867"/>
            <a:ext cx="3991336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9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thesun.co.uk/wp-content/uploads/2020/06/Capture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5721"/>
            <a:ext cx="12237060" cy="725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00601" y="0"/>
            <a:ext cx="74364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yt-imperial"/>
              </a:rPr>
              <a:t>In a Monmouth University poll </a:t>
            </a:r>
            <a:r>
              <a:rPr lang="en-US" sz="2400" dirty="0" smtClean="0">
                <a:solidFill>
                  <a:schemeClr val="bg1"/>
                </a:solidFill>
                <a:latin typeface="nyt-imperial"/>
              </a:rPr>
              <a:t>released </a:t>
            </a:r>
            <a:r>
              <a:rPr lang="en-US" sz="2400" dirty="0">
                <a:solidFill>
                  <a:schemeClr val="bg1"/>
                </a:solidFill>
                <a:latin typeface="nyt-imperial"/>
              </a:rPr>
              <a:t>this week, 76 percent of Americans — including 71 percent of white people — called racism and discrimination “a big problem” in the United States. That’s a 26-percentage-point spike since 2015.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0480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+mj-lt"/>
                <a:ea typeface="+mj-ea"/>
                <a:cs typeface="+mj-cs"/>
              </a:rPr>
              <a:t>Social</a:t>
            </a:r>
            <a:r>
              <a:rPr lang="en-US" sz="5400" b="1" dirty="0" smtClean="0"/>
              <a:t> </a:t>
            </a:r>
            <a:r>
              <a:rPr lang="en-US" sz="5400" b="1" dirty="0">
                <a:latin typeface="+mj-lt"/>
                <a:ea typeface="+mj-ea"/>
                <a:cs typeface="+mj-cs"/>
              </a:rPr>
              <a:t>Change</a:t>
            </a:r>
          </a:p>
        </p:txBody>
      </p:sp>
    </p:spTree>
    <p:extLst>
      <p:ext uri="{BB962C8B-B14F-4D97-AF65-F5344CB8AC3E}">
        <p14:creationId xmlns:p14="http://schemas.microsoft.com/office/powerpoint/2010/main" val="359116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polarization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636911" cy="4351338"/>
          </a:xfrm>
        </p:spPr>
        <p:txBody>
          <a:bodyPr/>
          <a:lstStyle/>
          <a:p>
            <a:r>
              <a:rPr lang="en-US" dirty="0" smtClean="0"/>
              <a:t>Bipartite network of people and opinions</a:t>
            </a:r>
          </a:p>
          <a:p>
            <a:r>
              <a:rPr lang="en-US" dirty="0" smtClean="0"/>
              <a:t>The moment of a part of a dynamic process</a:t>
            </a:r>
          </a:p>
        </p:txBody>
      </p:sp>
      <p:pic>
        <p:nvPicPr>
          <p:cNvPr id="4" name="Picture 3" descr="https://lh6.googleusercontent.com/P8Z9lRuX1PD8j2MNbKGUfOcOPCGVBI2kS5Fvau2VNYYouvg08Slx6WLg74Roy7Kbxw_2pB9Gnc7lo52UaMN9TGQkC0dJVpoaCE_DQOKcMZVeNaRLvvtjG7zuZOhpMhVEQuVqXcd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336" y="2147148"/>
            <a:ext cx="5664624" cy="329635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5257800" y="5641622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</a:rPr>
              <a:t>MacCarron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 P, Maher PJ, Fennell S, Burke K, Gleeson JP, Durrheim K, Quayle, M. (2020). Agreement threshold on Axelrod’s model of cultural dissemination.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</a:rPr>
              <a:t>PLoS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 ONE 15(6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):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53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280</Words>
  <Application>Microsoft Office PowerPoint</Application>
  <PresentationFormat>Widescreen</PresentationFormat>
  <Paragraphs>32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nyt-imperial</vt:lpstr>
      <vt:lpstr>Office Theme</vt:lpstr>
      <vt:lpstr>Questions about the nature and observation of Polarization </vt:lpstr>
      <vt:lpstr>What is polarization?</vt:lpstr>
      <vt:lpstr>What is polarization?</vt:lpstr>
      <vt:lpstr>Polarization is dynamic</vt:lpstr>
      <vt:lpstr>PowerPoint Presentation</vt:lpstr>
      <vt:lpstr>What is polarization?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Polarization</dc:title>
  <dc:creator>Kevin Durrheim</dc:creator>
  <cp:lastModifiedBy>Kevin Durrheim</cp:lastModifiedBy>
  <cp:revision>17</cp:revision>
  <dcterms:created xsi:type="dcterms:W3CDTF">2020-06-08T12:03:47Z</dcterms:created>
  <dcterms:modified xsi:type="dcterms:W3CDTF">2020-06-10T02:27:23Z</dcterms:modified>
</cp:coreProperties>
</file>